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90"/>
  </p:notesMasterIdLst>
  <p:handoutMasterIdLst>
    <p:handoutMasterId r:id="rId91"/>
  </p:handoutMasterIdLst>
  <p:sldIdLst>
    <p:sldId id="394" r:id="rId3"/>
    <p:sldId id="395" r:id="rId4"/>
    <p:sldId id="509" r:id="rId5"/>
    <p:sldId id="510" r:id="rId6"/>
    <p:sldId id="511" r:id="rId7"/>
    <p:sldId id="514" r:id="rId8"/>
    <p:sldId id="516" r:id="rId9"/>
    <p:sldId id="584" r:id="rId10"/>
    <p:sldId id="585" r:id="rId11"/>
    <p:sldId id="586" r:id="rId12"/>
    <p:sldId id="641" r:id="rId13"/>
    <p:sldId id="642" r:id="rId14"/>
    <p:sldId id="643" r:id="rId15"/>
    <p:sldId id="644" r:id="rId16"/>
    <p:sldId id="645" r:id="rId17"/>
    <p:sldId id="646" r:id="rId18"/>
    <p:sldId id="529" r:id="rId19"/>
    <p:sldId id="531" r:id="rId20"/>
    <p:sldId id="532" r:id="rId21"/>
    <p:sldId id="534" r:id="rId22"/>
    <p:sldId id="535" r:id="rId23"/>
    <p:sldId id="536" r:id="rId24"/>
    <p:sldId id="537" r:id="rId25"/>
    <p:sldId id="595" r:id="rId26"/>
    <p:sldId id="596" r:id="rId27"/>
    <p:sldId id="597" r:id="rId28"/>
    <p:sldId id="598" r:id="rId29"/>
    <p:sldId id="599" r:id="rId30"/>
    <p:sldId id="600" r:id="rId31"/>
    <p:sldId id="601" r:id="rId32"/>
    <p:sldId id="602" r:id="rId33"/>
    <p:sldId id="603" r:id="rId34"/>
    <p:sldId id="604" r:id="rId35"/>
    <p:sldId id="605" r:id="rId36"/>
    <p:sldId id="606" r:id="rId37"/>
    <p:sldId id="607" r:id="rId38"/>
    <p:sldId id="608" r:id="rId39"/>
    <p:sldId id="609" r:id="rId40"/>
    <p:sldId id="610" r:id="rId41"/>
    <p:sldId id="611" r:id="rId42"/>
    <p:sldId id="612" r:id="rId43"/>
    <p:sldId id="613" r:id="rId44"/>
    <p:sldId id="614" r:id="rId45"/>
    <p:sldId id="615" r:id="rId46"/>
    <p:sldId id="616" r:id="rId47"/>
    <p:sldId id="617" r:id="rId48"/>
    <p:sldId id="618" r:id="rId49"/>
    <p:sldId id="619" r:id="rId50"/>
    <p:sldId id="647" r:id="rId51"/>
    <p:sldId id="680" r:id="rId52"/>
    <p:sldId id="678" r:id="rId53"/>
    <p:sldId id="682" r:id="rId54"/>
    <p:sldId id="679" r:id="rId55"/>
    <p:sldId id="572" r:id="rId56"/>
    <p:sldId id="573" r:id="rId57"/>
    <p:sldId id="574" r:id="rId58"/>
    <p:sldId id="667" r:id="rId59"/>
    <p:sldId id="668" r:id="rId60"/>
    <p:sldId id="669" r:id="rId61"/>
    <p:sldId id="670" r:id="rId62"/>
    <p:sldId id="671" r:id="rId63"/>
    <p:sldId id="672" r:id="rId64"/>
    <p:sldId id="575" r:id="rId65"/>
    <p:sldId id="673" r:id="rId66"/>
    <p:sldId id="674" r:id="rId67"/>
    <p:sldId id="675" r:id="rId68"/>
    <p:sldId id="676" r:id="rId69"/>
    <p:sldId id="577" r:id="rId70"/>
    <p:sldId id="683" r:id="rId71"/>
    <p:sldId id="684" r:id="rId72"/>
    <p:sldId id="654" r:id="rId73"/>
    <p:sldId id="656" r:id="rId74"/>
    <p:sldId id="655" r:id="rId75"/>
    <p:sldId id="681" r:id="rId76"/>
    <p:sldId id="657" r:id="rId77"/>
    <p:sldId id="658" r:id="rId78"/>
    <p:sldId id="659" r:id="rId79"/>
    <p:sldId id="660" r:id="rId80"/>
    <p:sldId id="661" r:id="rId81"/>
    <p:sldId id="662" r:id="rId82"/>
    <p:sldId id="663" r:id="rId83"/>
    <p:sldId id="664" r:id="rId84"/>
    <p:sldId id="665" r:id="rId85"/>
    <p:sldId id="685" r:id="rId86"/>
    <p:sldId id="457" r:id="rId87"/>
    <p:sldId id="508" r:id="rId88"/>
    <p:sldId id="686" r:id="rId89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A7950FF5-A494-4BD7-A944-F739AF00C3E5}">
          <p14:sldIdLst>
            <p14:sldId id="394"/>
            <p14:sldId id="395"/>
            <p14:sldId id="509"/>
          </p14:sldIdLst>
        </p14:section>
        <p14:section name="Simple Sorting Algorithms" id="{344AF6C2-B9B0-4728-9456-ED57FC7728FD}">
          <p14:sldIdLst>
            <p14:sldId id="510"/>
            <p14:sldId id="511"/>
            <p14:sldId id="514"/>
            <p14:sldId id="516"/>
            <p14:sldId id="584"/>
            <p14:sldId id="585"/>
            <p14:sldId id="586"/>
            <p14:sldId id="641"/>
            <p14:sldId id="642"/>
            <p14:sldId id="643"/>
            <p14:sldId id="644"/>
            <p14:sldId id="645"/>
            <p14:sldId id="646"/>
            <p14:sldId id="529"/>
            <p14:sldId id="531"/>
            <p14:sldId id="532"/>
            <p14:sldId id="534"/>
            <p14:sldId id="535"/>
            <p14:sldId id="536"/>
            <p14:sldId id="537"/>
            <p14:sldId id="595"/>
            <p14:sldId id="596"/>
            <p14:sldId id="597"/>
            <p14:sldId id="598"/>
            <p14:sldId id="599"/>
            <p14:sldId id="600"/>
            <p14:sldId id="601"/>
            <p14:sldId id="602"/>
            <p14:sldId id="603"/>
            <p14:sldId id="604"/>
            <p14:sldId id="605"/>
            <p14:sldId id="606"/>
            <p14:sldId id="607"/>
            <p14:sldId id="608"/>
            <p14:sldId id="609"/>
            <p14:sldId id="610"/>
            <p14:sldId id="611"/>
            <p14:sldId id="612"/>
            <p14:sldId id="613"/>
            <p14:sldId id="614"/>
            <p14:sldId id="615"/>
            <p14:sldId id="616"/>
            <p14:sldId id="617"/>
            <p14:sldId id="618"/>
            <p14:sldId id="619"/>
            <p14:sldId id="647"/>
            <p14:sldId id="680"/>
            <p14:sldId id="678"/>
            <p14:sldId id="682"/>
            <p14:sldId id="679"/>
          </p14:sldIdLst>
        </p14:section>
        <p14:section name="Searching Algorithms" id="{F73DEAC8-0580-4577-9365-A8E2F1907637}">
          <p14:sldIdLst>
            <p14:sldId id="572"/>
            <p14:sldId id="573"/>
            <p14:sldId id="574"/>
            <p14:sldId id="667"/>
            <p14:sldId id="668"/>
            <p14:sldId id="669"/>
            <p14:sldId id="670"/>
            <p14:sldId id="671"/>
            <p14:sldId id="672"/>
            <p14:sldId id="575"/>
            <p14:sldId id="673"/>
            <p14:sldId id="674"/>
            <p14:sldId id="675"/>
            <p14:sldId id="676"/>
            <p14:sldId id="577"/>
            <p14:sldId id="683"/>
            <p14:sldId id="684"/>
          </p14:sldIdLst>
        </p14:section>
        <p14:section name="Recursion" id="{D86D1B8F-CFC6-4480-BE82-6E23B972C291}">
          <p14:sldIdLst>
            <p14:sldId id="654"/>
            <p14:sldId id="656"/>
            <p14:sldId id="655"/>
            <p14:sldId id="681"/>
            <p14:sldId id="657"/>
            <p14:sldId id="658"/>
            <p14:sldId id="659"/>
            <p14:sldId id="660"/>
            <p14:sldId id="661"/>
            <p14:sldId id="662"/>
            <p14:sldId id="663"/>
            <p14:sldId id="664"/>
            <p14:sldId id="665"/>
            <p14:sldId id="685"/>
          </p14:sldIdLst>
        </p14:section>
        <p14:section name="Conclusion" id="{BEFC8380-0A03-4F2E-9E48-AAFD1423CC73}">
          <p14:sldIdLst>
            <p14:sldId id="457"/>
            <p14:sldId id="508"/>
            <p14:sldId id="68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000"/>
    <a:srgbClr val="FFF0D9"/>
    <a:srgbClr val="FFA72A"/>
    <a:srgbClr val="F0F5FA"/>
    <a:srgbClr val="1A8AFA"/>
    <a:srgbClr val="0097CC"/>
    <a:srgbClr val="FDFFFF"/>
    <a:srgbClr val="603A14"/>
    <a:srgbClr val="E85C0E"/>
    <a:srgbClr val="BAB398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137" autoAdjust="0"/>
    <p:restoredTop sz="94533" autoAdjust="0"/>
  </p:normalViewPr>
  <p:slideViewPr>
    <p:cSldViewPr>
      <p:cViewPr varScale="1">
        <p:scale>
          <a:sx n="86" d="100"/>
          <a:sy n="86" d="100"/>
        </p:scale>
        <p:origin x="461" y="72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76" Type="http://schemas.openxmlformats.org/officeDocument/2006/relationships/slide" Target="slides/slide74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presProps" Target="presProp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87" Type="http://schemas.openxmlformats.org/officeDocument/2006/relationships/slide" Target="slides/slide85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90" Type="http://schemas.openxmlformats.org/officeDocument/2006/relationships/notesMaster" Target="notesMasters/notesMaster1.xml"/><Relationship Id="rId95" Type="http://schemas.openxmlformats.org/officeDocument/2006/relationships/tableStyles" Target="tableStyle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93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handoutMaster" Target="handoutMasters/handoutMaster1.xml"/><Relationship Id="rId96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9/28/2017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9/28/2017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31847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89558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19262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2005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05CEEED-D241-4401-9102-96ADB82317DA}" type="slidenum">
              <a:rPr lang="en-US"/>
              <a:pPr/>
              <a:t>51</a:t>
            </a:fld>
            <a:r>
              <a:rPr lang="en-US" dirty="0"/>
              <a:t>##</a:t>
            </a:r>
          </a:p>
        </p:txBody>
      </p:sp>
      <p:sp>
        <p:nvSpPr>
          <p:cNvPr id="4679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79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5189480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2005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05CEEED-D241-4401-9102-96ADB82317DA}" type="slidenum">
              <a:rPr lang="en-US"/>
              <a:pPr/>
              <a:t>53</a:t>
            </a:fld>
            <a:r>
              <a:rPr lang="en-US" dirty="0"/>
              <a:t>##</a:t>
            </a:r>
          </a:p>
        </p:txBody>
      </p:sp>
      <p:sp>
        <p:nvSpPr>
          <p:cNvPr id="4679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79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5189480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71378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2D76B48-857F-4E3A-B30D-EFD8DEDF63DB}" type="slidenum">
              <a:rPr lang="en-US"/>
              <a:pPr/>
              <a:t>85</a:t>
            </a:fld>
            <a:r>
              <a:rPr lang="en-US" dirty="0"/>
              <a:t>##</a:t>
            </a:r>
          </a:p>
        </p:txBody>
      </p:sp>
      <p:sp>
        <p:nvSpPr>
          <p:cNvPr id="435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52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2840804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86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7044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87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06543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acebook.com/SoftwareUniversity" TargetMode="External"/><Relationship Id="rId13" Type="http://schemas.openxmlformats.org/officeDocument/2006/relationships/image" Target="../media/image6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judge.softuni.bg/" TargetMode="External"/><Relationship Id="rId12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forum.softuni.bg/" TargetMode="External"/><Relationship Id="rId11" Type="http://schemas.openxmlformats.org/officeDocument/2006/relationships/hyperlink" Target="http://www.introprogramming.info/" TargetMode="External"/><Relationship Id="rId5" Type="http://schemas.openxmlformats.org/officeDocument/2006/relationships/hyperlink" Target="http://www.nakov.com/" TargetMode="External"/><Relationship Id="rId10" Type="http://schemas.openxmlformats.org/officeDocument/2006/relationships/hyperlink" Target="http://www.youtube.com/SoftwareUniversity" TargetMode="External"/><Relationship Id="rId4" Type="http://schemas.openxmlformats.org/officeDocument/2006/relationships/hyperlink" Target="http://softuni.org/" TargetMode="External"/><Relationship Id="rId9" Type="http://schemas.openxmlformats.org/officeDocument/2006/relationships/hyperlink" Target="https://twitter.com/softunibg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9/28/2017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EF8C130-E202-4D80-9C31-5A9DC26FC0B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3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3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F8C130-E202-4D80-9C31-5A9DC26FC0B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3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4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5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6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7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8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9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0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1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19" name="Rectangle 18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6600" b="1" kern="1200" noProof="0" dirty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Questions?</a:t>
            </a:r>
            <a:endParaRPr lang="en-US" sz="66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EF8C130-E202-4D80-9C31-5A9DC26FC0B8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9506B26-05E7-4813-B506-4D5207F76F79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67714">
            <a:off x="504277" y="2018007"/>
            <a:ext cx="2849278" cy="3305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9428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9/28/2017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68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hyperlink" Target="http://creativecommons.org/licenses/by-nc-sa/4.0/" TargetMode="Externa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9.png"/><Relationship Id="rId7" Type="http://schemas.openxmlformats.org/officeDocument/2006/relationships/image" Target="../media/image24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8.png"/><Relationship Id="rId7" Type="http://schemas.openxmlformats.org/officeDocument/2006/relationships/image" Target="../media/image24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8.png"/><Relationship Id="rId7" Type="http://schemas.openxmlformats.org/officeDocument/2006/relationships/image" Target="../media/image24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1.png"/><Relationship Id="rId4" Type="http://schemas.openxmlformats.org/officeDocument/2006/relationships/image" Target="../media/image29.png"/><Relationship Id="rId9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8.png"/><Relationship Id="rId7" Type="http://schemas.openxmlformats.org/officeDocument/2006/relationships/image" Target="../media/image24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8.png"/><Relationship Id="rId7" Type="http://schemas.openxmlformats.org/officeDocument/2006/relationships/image" Target="../media/image24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8.png"/><Relationship Id="rId7" Type="http://schemas.openxmlformats.org/officeDocument/2006/relationships/image" Target="../media/image24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8.png"/><Relationship Id="rId7" Type="http://schemas.openxmlformats.org/officeDocument/2006/relationships/image" Target="../media/image33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visualgo.net/en/sorting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jp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19.png"/><Relationship Id="rId7" Type="http://schemas.openxmlformats.org/officeDocument/2006/relationships/image" Target="../media/image3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19.png"/><Relationship Id="rId7" Type="http://schemas.openxmlformats.org/officeDocument/2006/relationships/image" Target="../media/image3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19.png"/><Relationship Id="rId7" Type="http://schemas.openxmlformats.org/officeDocument/2006/relationships/image" Target="../media/image3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19.png"/><Relationship Id="rId7" Type="http://schemas.openxmlformats.org/officeDocument/2006/relationships/image" Target="../media/image3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19.png"/><Relationship Id="rId7" Type="http://schemas.openxmlformats.org/officeDocument/2006/relationships/image" Target="../media/image3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19.png"/><Relationship Id="rId7" Type="http://schemas.openxmlformats.org/officeDocument/2006/relationships/image" Target="../media/image3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19.png"/><Relationship Id="rId7" Type="http://schemas.openxmlformats.org/officeDocument/2006/relationships/image" Target="../media/image3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19.png"/><Relationship Id="rId7" Type="http://schemas.openxmlformats.org/officeDocument/2006/relationships/image" Target="../media/image3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19.png"/><Relationship Id="rId7" Type="http://schemas.openxmlformats.org/officeDocument/2006/relationships/image" Target="../media/image3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19.png"/><Relationship Id="rId7" Type="http://schemas.openxmlformats.org/officeDocument/2006/relationships/image" Target="../media/image3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19.png"/><Relationship Id="rId7" Type="http://schemas.openxmlformats.org/officeDocument/2006/relationships/image" Target="../media/image3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19.png"/><Relationship Id="rId7" Type="http://schemas.openxmlformats.org/officeDocument/2006/relationships/image" Target="../media/image3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19.png"/><Relationship Id="rId7" Type="http://schemas.openxmlformats.org/officeDocument/2006/relationships/image" Target="../media/image3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openxmlformats.org/officeDocument/2006/relationships/image" Target="../media/image25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19.png"/><Relationship Id="rId7" Type="http://schemas.openxmlformats.org/officeDocument/2006/relationships/image" Target="../media/image3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openxmlformats.org/officeDocument/2006/relationships/image" Target="../media/image25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openxmlformats.org/officeDocument/2006/relationships/image" Target="../media/image25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openxmlformats.org/officeDocument/2006/relationships/image" Target="../media/image25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openxmlformats.org/officeDocument/2006/relationships/image" Target="../media/image35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Bubble_sort" TargetMode="External"/><Relationship Id="rId2" Type="http://schemas.openxmlformats.org/officeDocument/2006/relationships/hyperlink" Target="https://en.wikipedia.org/wiki/Selection_sort" TargetMode="Externa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Bubble_sort" TargetMode="External"/><Relationship Id="rId2" Type="http://schemas.openxmlformats.org/officeDocument/2006/relationships/hyperlink" Target="https://en.wikipedia.org/wiki/Selection_sort" TargetMode="Externa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4" Type="http://schemas.openxmlformats.org/officeDocument/2006/relationships/image" Target="../media/image40.sv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.usfca.edu/~galles/visualization/Search.html" TargetMode="External"/><Relationship Id="rId2" Type="http://schemas.openxmlformats.org/officeDocument/2006/relationships/hyperlink" Target="https://en.wikipedia.org/wiki/Linear_search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gif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30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openxmlformats.org/officeDocument/2006/relationships/image" Target="../media/image25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openxmlformats.org/officeDocument/2006/relationships/image" Target="../media/image35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8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openxmlformats.org/officeDocument/2006/relationships/image" Target="../media/image35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.armstrong.edu/liang/animation/web/BinarySearch.html" TargetMode="External"/><Relationship Id="rId2" Type="http://schemas.openxmlformats.org/officeDocument/2006/relationships/hyperlink" Target="https://en.wikipedia.org/wiki/Binary_search_algorithm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gif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8.png"/><Relationship Id="rId7" Type="http://schemas.openxmlformats.org/officeDocument/2006/relationships/image" Target="../media/image2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9.png"/><Relationship Id="rId9" Type="http://schemas.openxmlformats.org/officeDocument/2006/relationships/image" Target="../media/image35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8.png"/><Relationship Id="rId7" Type="http://schemas.openxmlformats.org/officeDocument/2006/relationships/image" Target="../media/image2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openxmlformats.org/officeDocument/2006/relationships/image" Target="../media/image35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openxmlformats.org/officeDocument/2006/relationships/image" Target="../media/image35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Bubble_sort" TargetMode="External"/><Relationship Id="rId2" Type="http://schemas.openxmlformats.org/officeDocument/2006/relationships/hyperlink" Target="https://en.wikipedia.org/wiki/Selection_sort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hyperlink" Target="https://visualgo.net/en/sorting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s://judge.softuni.bg/Contests/779" TargetMode="External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779" TargetMode="Externa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779" TargetMode="Externa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hyperlink" Target="https://judge.softuni.bg/Contests/779" TargetMode="External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judge.softuni.bg/Contests/779" TargetMode="Externa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779" TargetMode="Externa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9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hyperlink" Target="http://www.indeavr.com/" TargetMode="External"/><Relationship Id="rId13" Type="http://schemas.openxmlformats.org/officeDocument/2006/relationships/image" Target="../media/image64.png"/><Relationship Id="rId18" Type="http://schemas.openxmlformats.org/officeDocument/2006/relationships/hyperlink" Target="https://netpeak.net/" TargetMode="External"/><Relationship Id="rId3" Type="http://schemas.openxmlformats.org/officeDocument/2006/relationships/hyperlink" Target="https://softuni.bg/opencourses/algorithms" TargetMode="External"/><Relationship Id="rId7" Type="http://schemas.openxmlformats.org/officeDocument/2006/relationships/image" Target="../media/image61.png"/><Relationship Id="rId12" Type="http://schemas.openxmlformats.org/officeDocument/2006/relationships/hyperlink" Target="http://www.superhosting.bg/" TargetMode="External"/><Relationship Id="rId17" Type="http://schemas.openxmlformats.org/officeDocument/2006/relationships/image" Target="../media/image66.png"/><Relationship Id="rId2" Type="http://schemas.openxmlformats.org/officeDocument/2006/relationships/notesSlide" Target="../notesSlides/notesSlide8.xml"/><Relationship Id="rId16" Type="http://schemas.openxmlformats.org/officeDocument/2006/relationships/hyperlink" Target="http://www.softwaregroup-bg.com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smartit.bg/" TargetMode="External"/><Relationship Id="rId11" Type="http://schemas.openxmlformats.org/officeDocument/2006/relationships/image" Target="../media/image63.png"/><Relationship Id="rId5" Type="http://schemas.openxmlformats.org/officeDocument/2006/relationships/image" Target="../media/image60.png"/><Relationship Id="rId15" Type="http://schemas.openxmlformats.org/officeDocument/2006/relationships/image" Target="../media/image65.png"/><Relationship Id="rId10" Type="http://schemas.openxmlformats.org/officeDocument/2006/relationships/hyperlink" Target="http://www.infragistics.com/" TargetMode="External"/><Relationship Id="rId19" Type="http://schemas.openxmlformats.org/officeDocument/2006/relationships/image" Target="../media/image67.png"/><Relationship Id="rId4" Type="http://schemas.openxmlformats.org/officeDocument/2006/relationships/hyperlink" Target="http://xs-software.com/" TargetMode="External"/><Relationship Id="rId9" Type="http://schemas.openxmlformats.org/officeDocument/2006/relationships/image" Target="../media/image62.png"/><Relationship Id="rId14" Type="http://schemas.openxmlformats.org/officeDocument/2006/relationships/hyperlink" Target="http://www.telenor.bg/" TargetMode="External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hyperlink" Target="http://www.facebook.com/SoftwareUniversity" TargetMode="External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68.png"/><Relationship Id="rId12" Type="http://schemas.openxmlformats.org/officeDocument/2006/relationships/image" Target="../media/image7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71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70.png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6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5180012" y="838200"/>
            <a:ext cx="6315542" cy="1087372"/>
          </a:xfrm>
        </p:spPr>
        <p:txBody>
          <a:bodyPr>
            <a:normAutofit fontScale="90000"/>
          </a:bodyPr>
          <a:lstStyle/>
          <a:p>
            <a:r>
              <a:rPr lang="en-US" dirty="0"/>
              <a:t>Data Representation and Manipulation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948026" y="2148097"/>
            <a:ext cx="7547528" cy="128090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Recursion, Sorting and</a:t>
            </a:r>
          </a:p>
          <a:p>
            <a:r>
              <a:rPr lang="en-US" dirty="0"/>
              <a:t> Searching Algorithms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600998"/>
            <a:ext cx="3187613" cy="525135"/>
          </a:xfrm>
        </p:spPr>
        <p:txBody>
          <a:bodyPr/>
          <a:lstStyle/>
          <a:p>
            <a:r>
              <a:rPr lang="en-US"/>
              <a:t>SoftUni Team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5070897"/>
            <a:ext cx="3187614" cy="444343"/>
          </a:xfrm>
        </p:spPr>
        <p:txBody>
          <a:bodyPr/>
          <a:lstStyle/>
          <a:p>
            <a:r>
              <a:rPr lang="en-US"/>
              <a:t>Technical Trainers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576003"/>
            <a:ext cx="3187613" cy="363552"/>
          </a:xfrm>
        </p:spPr>
        <p:txBody>
          <a:bodyPr/>
          <a:lstStyle/>
          <a:p>
            <a:r>
              <a:rPr lang="en-US"/>
              <a:t>Software University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917165"/>
            <a:ext cx="3187613" cy="331235"/>
          </a:xfrm>
        </p:spPr>
        <p:txBody>
          <a:bodyPr/>
          <a:lstStyle/>
          <a:p>
            <a:r>
              <a:rPr lang="en-US">
                <a:hlinkClick r:id="rId3"/>
              </a:rPr>
              <a:t>http://softuni.bg</a:t>
            </a:r>
            <a:endParaRPr lang="en-US" dirty="0"/>
          </a:p>
        </p:txBody>
      </p:sp>
      <p:pic>
        <p:nvPicPr>
          <p:cNvPr id="1028" name="Picture 4" title="CC-BY-NC-SA License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983" y="3310050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sp>
        <p:nvSpPr>
          <p:cNvPr id="13" name="TextBox 12"/>
          <p:cNvSpPr txBox="1"/>
          <p:nvPr/>
        </p:nvSpPr>
        <p:spPr>
          <a:xfrm rot="576164">
            <a:off x="5458441" y="3729445"/>
            <a:ext cx="1494640" cy="7229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rgbClr val="F0A22E">
                      <a:alpha val="40000"/>
                    </a:srgbClr>
                  </a:glow>
                </a:effectLst>
              </a:rPr>
              <a:t>Advanced</a:t>
            </a:r>
            <a:b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rgbClr val="F0A22E">
                      <a:alpha val="40000"/>
                    </a:srgbClr>
                  </a:glow>
                </a:effectLst>
              </a:rPr>
            </a:b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rgbClr val="F0A22E">
                      <a:alpha val="40000"/>
                    </a:srgbClr>
                  </a:glow>
                </a:effectLst>
              </a:rPr>
              <a:t>Java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80C6385-68FB-4CC5-92CC-7E17E50279E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7036" y="3774663"/>
            <a:ext cx="2916310" cy="262613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57CB0E2-8F82-4550-ABFA-E5CB5A5204FD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65131" y="4114800"/>
            <a:ext cx="2253081" cy="24384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8557B48-AB77-4399-8192-F3798B04A725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295" y="2590800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8441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Selection Sort Visualization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38A442E-4061-4DD0-8A6B-F3C582846C4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6846" y="2971800"/>
            <a:ext cx="932848" cy="135449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365039F-C0B9-4E99-82F5-8A17BAD1D0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3189" y="2971800"/>
            <a:ext cx="932848" cy="135449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E289FDF-E381-4206-B35A-0D6090F623E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7663" y="2971800"/>
            <a:ext cx="932848" cy="135449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D5BCE26-06A1-4C1C-B95C-2D12F83FE51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7387" y="2971800"/>
            <a:ext cx="932848" cy="135449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1C63D74-EA2F-4DDD-B378-74EF870F02A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1001" y="2971800"/>
            <a:ext cx="932848" cy="135449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697EF1E2-F1EB-4653-9064-DD994231578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8588" y="2971800"/>
            <a:ext cx="932848" cy="1354494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2733336D-9222-4929-A1C2-3529D9018CB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1044" y="2971800"/>
            <a:ext cx="932848" cy="135449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01DE611-BCBD-46BF-9DCA-4EB07BAC642B}"/>
              </a:ext>
            </a:extLst>
          </p:cNvPr>
          <p:cNvSpPr txBox="1"/>
          <p:nvPr/>
        </p:nvSpPr>
        <p:spPr>
          <a:xfrm>
            <a:off x="4504094" y="2471650"/>
            <a:ext cx="9807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Index</a:t>
            </a:r>
            <a:endParaRPr lang="bg-BG" sz="28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5082B98-5FDF-438E-9BE3-1509F71D5081}"/>
              </a:ext>
            </a:extLst>
          </p:cNvPr>
          <p:cNvSpPr txBox="1"/>
          <p:nvPr/>
        </p:nvSpPr>
        <p:spPr>
          <a:xfrm>
            <a:off x="6620924" y="2471650"/>
            <a:ext cx="7633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Min</a:t>
            </a:r>
            <a:endParaRPr lang="bg-BG" sz="28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CA72AF3-38AD-41E6-9E35-5DB201A6D6B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1164" y="2971800"/>
            <a:ext cx="932848" cy="1354494"/>
          </a:xfrm>
          <a:prstGeom prst="rect">
            <a:avLst/>
          </a:prstGeom>
        </p:spPr>
      </p:pic>
      <p:cxnSp>
        <p:nvCxnSpPr>
          <p:cNvPr id="17" name="Straight Connector 11"/>
          <p:cNvCxnSpPr/>
          <p:nvPr/>
        </p:nvCxnSpPr>
        <p:spPr>
          <a:xfrm rot="5400000">
            <a:off x="5942862" y="3351950"/>
            <a:ext cx="12700" cy="2148000"/>
          </a:xfrm>
          <a:prstGeom prst="curvedConnector3">
            <a:avLst>
              <a:gd name="adj1" fmla="val 5717646"/>
            </a:avLst>
          </a:prstGeom>
          <a:ln w="38100">
            <a:solidFill>
              <a:schemeClr val="accent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AutoShape 7">
            <a:extLst>
              <a:ext uri="{FF2B5EF4-FFF2-40B4-BE49-F238E27FC236}">
                <a16:creationId xmlns:a16="http://schemas.microsoft.com/office/drawing/2014/main" id="{806D86DC-C30B-483F-AA82-D7FAB9ED51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23993" y="1532120"/>
            <a:ext cx="3590019" cy="830080"/>
          </a:xfrm>
          <a:prstGeom prst="wedgeRoundRectCallout">
            <a:avLst>
              <a:gd name="adj1" fmla="val -37483"/>
              <a:gd name="adj2" fmla="val 8120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chemeClr val="tx1"/>
                </a:solidFill>
              </a:rPr>
              <a:t>Finding the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</a:rPr>
              <a:t>smallest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800" noProof="1">
                <a:solidFill>
                  <a:schemeClr val="tx1"/>
                </a:solidFill>
              </a:rPr>
              <a:t>element takes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</a:rPr>
              <a:t>6 </a:t>
            </a:r>
            <a:r>
              <a:rPr lang="en-US" sz="2800" noProof="1">
                <a:solidFill>
                  <a:schemeClr val="tx1"/>
                </a:solidFill>
              </a:rPr>
              <a:t>steps</a:t>
            </a:r>
            <a:endParaRPr lang="en-US" sz="2800" b="1" noProof="1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46D733C-C1A2-49C5-9BFF-6019DBC59968}"/>
              </a:ext>
            </a:extLst>
          </p:cNvPr>
          <p:cNvSpPr txBox="1"/>
          <p:nvPr/>
        </p:nvSpPr>
        <p:spPr>
          <a:xfrm>
            <a:off x="531812" y="1295400"/>
            <a:ext cx="49568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Steps count: 17 + 6 + 1 </a:t>
            </a:r>
            <a:r>
              <a:rPr lang="en-US" sz="3200" b="1" dirty="0">
                <a:sym typeface="Wingdings"/>
              </a:rPr>
              <a:t> </a:t>
            </a:r>
            <a:r>
              <a:rPr lang="en-US" sz="3200" b="1" dirty="0"/>
              <a:t>24</a:t>
            </a:r>
            <a:endParaRPr lang="bg-BG" sz="3200" b="1" dirty="0"/>
          </a:p>
        </p:txBody>
      </p:sp>
    </p:spTree>
    <p:extLst>
      <p:ext uri="{BB962C8B-B14F-4D97-AF65-F5344CB8AC3E}">
        <p14:creationId xmlns:p14="http://schemas.microsoft.com/office/powerpoint/2010/main" val="351994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Selection Sort Visualization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38A442E-4061-4DD0-8A6B-F3C582846C4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6846" y="2971800"/>
            <a:ext cx="932848" cy="135449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365039F-C0B9-4E99-82F5-8A17BAD1D0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8029" y="2971800"/>
            <a:ext cx="932848" cy="135449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E289FDF-E381-4206-B35A-0D6090F623E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6175" y="2988906"/>
            <a:ext cx="932848" cy="135449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D5BCE26-06A1-4C1C-B95C-2D12F83FE51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7387" y="2988906"/>
            <a:ext cx="932848" cy="135449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1C63D74-EA2F-4DDD-B378-74EF870F02A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1001" y="2971800"/>
            <a:ext cx="932848" cy="135449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697EF1E2-F1EB-4653-9064-DD994231578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8588" y="2971800"/>
            <a:ext cx="932848" cy="1354494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2733336D-9222-4929-A1C2-3529D9018CB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1044" y="2971800"/>
            <a:ext cx="932848" cy="135449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01DE611-BCBD-46BF-9DCA-4EB07BAC642B}"/>
              </a:ext>
            </a:extLst>
          </p:cNvPr>
          <p:cNvSpPr txBox="1"/>
          <p:nvPr/>
        </p:nvSpPr>
        <p:spPr>
          <a:xfrm>
            <a:off x="5570894" y="2471650"/>
            <a:ext cx="9807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Index</a:t>
            </a:r>
            <a:endParaRPr lang="bg-BG" sz="28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5082B98-5FDF-438E-9BE3-1509F71D5081}"/>
              </a:ext>
            </a:extLst>
          </p:cNvPr>
          <p:cNvSpPr txBox="1"/>
          <p:nvPr/>
        </p:nvSpPr>
        <p:spPr>
          <a:xfrm>
            <a:off x="6620924" y="2471650"/>
            <a:ext cx="7633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Min</a:t>
            </a:r>
            <a:endParaRPr lang="bg-BG" sz="28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CA72AF3-38AD-41E6-9E35-5DB201A6D6B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1164" y="2971800"/>
            <a:ext cx="932848" cy="1354494"/>
          </a:xfrm>
          <a:prstGeom prst="rect">
            <a:avLst/>
          </a:prstGeom>
        </p:spPr>
      </p:pic>
      <p:cxnSp>
        <p:nvCxnSpPr>
          <p:cNvPr id="17" name="Straight Connector 11"/>
          <p:cNvCxnSpPr/>
          <p:nvPr/>
        </p:nvCxnSpPr>
        <p:spPr>
          <a:xfrm rot="5400000">
            <a:off x="6472417" y="3819705"/>
            <a:ext cx="12700" cy="1212490"/>
          </a:xfrm>
          <a:prstGeom prst="curvedConnector3">
            <a:avLst>
              <a:gd name="adj1" fmla="val 5717646"/>
            </a:avLst>
          </a:prstGeom>
          <a:ln w="38100">
            <a:solidFill>
              <a:schemeClr val="accent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AutoShape 7">
            <a:extLst>
              <a:ext uri="{FF2B5EF4-FFF2-40B4-BE49-F238E27FC236}">
                <a16:creationId xmlns:a16="http://schemas.microsoft.com/office/drawing/2014/main" id="{806D86DC-C30B-483F-AA82-D7FAB9ED51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47793" y="1532120"/>
            <a:ext cx="3590019" cy="830080"/>
          </a:xfrm>
          <a:prstGeom prst="wedgeRoundRectCallout">
            <a:avLst>
              <a:gd name="adj1" fmla="val -34653"/>
              <a:gd name="adj2" fmla="val 8120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chemeClr val="tx1"/>
                </a:solidFill>
              </a:rPr>
              <a:t>Finding the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</a:rPr>
              <a:t>smallest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800" noProof="1">
                <a:solidFill>
                  <a:schemeClr val="tx1"/>
                </a:solidFill>
              </a:rPr>
              <a:t>element takes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</a:rPr>
              <a:t>5 </a:t>
            </a:r>
            <a:r>
              <a:rPr lang="en-US" sz="2800" noProof="1">
                <a:solidFill>
                  <a:schemeClr val="tx1"/>
                </a:solidFill>
              </a:rPr>
              <a:t>steps</a:t>
            </a:r>
            <a:endParaRPr lang="en-US" sz="2800" b="1" noProof="1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46D733C-C1A2-49C5-9BFF-6019DBC59968}"/>
              </a:ext>
            </a:extLst>
          </p:cNvPr>
          <p:cNvSpPr txBox="1"/>
          <p:nvPr/>
        </p:nvSpPr>
        <p:spPr>
          <a:xfrm>
            <a:off x="531812" y="1295400"/>
            <a:ext cx="49568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Steps count: 24 + 5 + 1 </a:t>
            </a:r>
            <a:r>
              <a:rPr lang="en-US" sz="3200" b="1" dirty="0">
                <a:sym typeface="Wingdings"/>
              </a:rPr>
              <a:t> 30</a:t>
            </a:r>
            <a:endParaRPr lang="bg-BG" sz="3200" b="1" dirty="0"/>
          </a:p>
        </p:txBody>
      </p:sp>
    </p:spTree>
    <p:extLst>
      <p:ext uri="{BB962C8B-B14F-4D97-AF65-F5344CB8AC3E}">
        <p14:creationId xmlns:p14="http://schemas.microsoft.com/office/powerpoint/2010/main" val="2873018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Selection Sort Visualization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38A442E-4061-4DD0-8A6B-F3C582846C4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6846" y="2971800"/>
            <a:ext cx="932848" cy="135449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365039F-C0B9-4E99-82F5-8A17BAD1D0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8029" y="2971800"/>
            <a:ext cx="932848" cy="135449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E289FDF-E381-4206-B35A-0D6090F623E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7014" y="2971800"/>
            <a:ext cx="932848" cy="135449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D5BCE26-06A1-4C1C-B95C-2D12F83FE51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1795" y="2971800"/>
            <a:ext cx="932848" cy="135449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1C63D74-EA2F-4DDD-B378-74EF870F02A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1001" y="2971800"/>
            <a:ext cx="932848" cy="135449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697EF1E2-F1EB-4653-9064-DD994231578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8588" y="2971800"/>
            <a:ext cx="932848" cy="1354494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2733336D-9222-4929-A1C2-3529D9018CB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1044" y="2971800"/>
            <a:ext cx="932848" cy="135449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01DE611-BCBD-46BF-9DCA-4EB07BAC642B}"/>
              </a:ext>
            </a:extLst>
          </p:cNvPr>
          <p:cNvSpPr txBox="1"/>
          <p:nvPr/>
        </p:nvSpPr>
        <p:spPr>
          <a:xfrm>
            <a:off x="6561494" y="2471650"/>
            <a:ext cx="9807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Index</a:t>
            </a:r>
            <a:endParaRPr lang="bg-BG" sz="28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5082B98-5FDF-438E-9BE3-1509F71D5081}"/>
              </a:ext>
            </a:extLst>
          </p:cNvPr>
          <p:cNvSpPr txBox="1"/>
          <p:nvPr/>
        </p:nvSpPr>
        <p:spPr>
          <a:xfrm>
            <a:off x="6702661" y="2143780"/>
            <a:ext cx="7633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Min</a:t>
            </a:r>
            <a:endParaRPr lang="bg-BG" sz="28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CA72AF3-38AD-41E6-9E35-5DB201A6D6B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1164" y="2971800"/>
            <a:ext cx="932848" cy="1354494"/>
          </a:xfrm>
          <a:prstGeom prst="rect">
            <a:avLst/>
          </a:prstGeom>
        </p:spPr>
      </p:pic>
      <p:sp>
        <p:nvSpPr>
          <p:cNvPr id="17" name="AutoShape 7">
            <a:extLst>
              <a:ext uri="{FF2B5EF4-FFF2-40B4-BE49-F238E27FC236}">
                <a16:creationId xmlns:a16="http://schemas.microsoft.com/office/drawing/2014/main" id="{806D86DC-C30B-483F-AA82-D7FAB9ED51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32612" y="1219200"/>
            <a:ext cx="3590019" cy="830080"/>
          </a:xfrm>
          <a:prstGeom prst="wedgeRoundRectCallout">
            <a:avLst>
              <a:gd name="adj1" fmla="val -34653"/>
              <a:gd name="adj2" fmla="val 8120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chemeClr val="tx1"/>
                </a:solidFill>
              </a:rPr>
              <a:t>Finding the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</a:rPr>
              <a:t>smallest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800" noProof="1">
                <a:solidFill>
                  <a:schemeClr val="tx1"/>
                </a:solidFill>
              </a:rPr>
              <a:t>element takes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</a:rPr>
              <a:t>4 </a:t>
            </a:r>
            <a:r>
              <a:rPr lang="en-US" sz="2800" noProof="1">
                <a:solidFill>
                  <a:schemeClr val="tx1"/>
                </a:solidFill>
              </a:rPr>
              <a:t>steps</a:t>
            </a:r>
            <a:endParaRPr lang="en-US" sz="2800" b="1" noProof="1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46D733C-C1A2-49C5-9BFF-6019DBC59968}"/>
              </a:ext>
            </a:extLst>
          </p:cNvPr>
          <p:cNvSpPr txBox="1"/>
          <p:nvPr/>
        </p:nvSpPr>
        <p:spPr>
          <a:xfrm>
            <a:off x="531812" y="1295400"/>
            <a:ext cx="44503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Steps count: 30 + 4  </a:t>
            </a:r>
            <a:r>
              <a:rPr lang="en-US" sz="3200" b="1" dirty="0">
                <a:sym typeface="Wingdings"/>
              </a:rPr>
              <a:t> 34</a:t>
            </a:r>
            <a:endParaRPr lang="bg-BG" sz="3200" b="1" dirty="0"/>
          </a:p>
        </p:txBody>
      </p:sp>
    </p:spTree>
    <p:extLst>
      <p:ext uri="{BB962C8B-B14F-4D97-AF65-F5344CB8AC3E}">
        <p14:creationId xmlns:p14="http://schemas.microsoft.com/office/powerpoint/2010/main" val="370696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Selection Sort Visualization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38A442E-4061-4DD0-8A6B-F3C582846C4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6846" y="2971800"/>
            <a:ext cx="932848" cy="135449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365039F-C0B9-4E99-82F5-8A17BAD1D0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8029" y="2971800"/>
            <a:ext cx="932848" cy="135449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E289FDF-E381-4206-B35A-0D6090F623E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7014" y="2971800"/>
            <a:ext cx="932848" cy="135449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D5BCE26-06A1-4C1C-B95C-2D12F83FE51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1795" y="2971800"/>
            <a:ext cx="932848" cy="135449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1C63D74-EA2F-4DDD-B378-74EF870F02A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1001" y="2971800"/>
            <a:ext cx="932848" cy="135449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697EF1E2-F1EB-4653-9064-DD994231578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6029" y="2971800"/>
            <a:ext cx="932848" cy="1354494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2733336D-9222-4929-A1C2-3529D9018CB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1044" y="2971800"/>
            <a:ext cx="932848" cy="135449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01DE611-BCBD-46BF-9DCA-4EB07BAC642B}"/>
              </a:ext>
            </a:extLst>
          </p:cNvPr>
          <p:cNvSpPr txBox="1"/>
          <p:nvPr/>
        </p:nvSpPr>
        <p:spPr>
          <a:xfrm>
            <a:off x="7552094" y="2471650"/>
            <a:ext cx="9807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Index</a:t>
            </a:r>
            <a:endParaRPr lang="bg-BG" sz="28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5082B98-5FDF-438E-9BE3-1509F71D5081}"/>
              </a:ext>
            </a:extLst>
          </p:cNvPr>
          <p:cNvSpPr txBox="1"/>
          <p:nvPr/>
        </p:nvSpPr>
        <p:spPr>
          <a:xfrm>
            <a:off x="9598261" y="2524780"/>
            <a:ext cx="7633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Min</a:t>
            </a:r>
            <a:endParaRPr lang="bg-BG" sz="28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CA72AF3-38AD-41E6-9E35-5DB201A6D6B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1164" y="2971800"/>
            <a:ext cx="932848" cy="1354494"/>
          </a:xfrm>
          <a:prstGeom prst="rect">
            <a:avLst/>
          </a:prstGeom>
        </p:spPr>
      </p:pic>
      <p:cxnSp>
        <p:nvCxnSpPr>
          <p:cNvPr id="17" name="Straight Connector 11"/>
          <p:cNvCxnSpPr/>
          <p:nvPr/>
        </p:nvCxnSpPr>
        <p:spPr>
          <a:xfrm rot="5400000">
            <a:off x="9052662" y="3449587"/>
            <a:ext cx="12700" cy="1952727"/>
          </a:xfrm>
          <a:prstGeom prst="curvedConnector3">
            <a:avLst>
              <a:gd name="adj1" fmla="val 5717646"/>
            </a:avLst>
          </a:prstGeom>
          <a:ln w="38100">
            <a:solidFill>
              <a:schemeClr val="accent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AutoShape 7">
            <a:extLst>
              <a:ext uri="{FF2B5EF4-FFF2-40B4-BE49-F238E27FC236}">
                <a16:creationId xmlns:a16="http://schemas.microsoft.com/office/drawing/2014/main" id="{806D86DC-C30B-483F-AA82-D7FAB9ED51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71593" y="1295400"/>
            <a:ext cx="3590019" cy="830080"/>
          </a:xfrm>
          <a:prstGeom prst="wedgeRoundRectCallout">
            <a:avLst>
              <a:gd name="adj1" fmla="val 37867"/>
              <a:gd name="adj2" fmla="val 10721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chemeClr val="tx1"/>
                </a:solidFill>
              </a:rPr>
              <a:t>Finding the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</a:rPr>
              <a:t>smallest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800" noProof="1">
                <a:solidFill>
                  <a:schemeClr val="tx1"/>
                </a:solidFill>
              </a:rPr>
              <a:t>element takes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</a:rPr>
              <a:t>3 </a:t>
            </a:r>
            <a:r>
              <a:rPr lang="en-US" sz="2800" noProof="1">
                <a:solidFill>
                  <a:schemeClr val="tx1"/>
                </a:solidFill>
              </a:rPr>
              <a:t>steps</a:t>
            </a:r>
            <a:endParaRPr lang="en-US" sz="2800" b="1" noProof="1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46D733C-C1A2-49C5-9BFF-6019DBC59968}"/>
              </a:ext>
            </a:extLst>
          </p:cNvPr>
          <p:cNvSpPr txBox="1"/>
          <p:nvPr/>
        </p:nvSpPr>
        <p:spPr>
          <a:xfrm>
            <a:off x="531812" y="1295400"/>
            <a:ext cx="49568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Steps count: 34 + 3 + 1 </a:t>
            </a:r>
            <a:r>
              <a:rPr lang="en-US" sz="3200" b="1" dirty="0">
                <a:sym typeface="Wingdings"/>
              </a:rPr>
              <a:t> 38</a:t>
            </a:r>
            <a:endParaRPr lang="bg-BG" sz="3200" b="1" dirty="0"/>
          </a:p>
        </p:txBody>
      </p:sp>
    </p:spTree>
    <p:extLst>
      <p:ext uri="{BB962C8B-B14F-4D97-AF65-F5344CB8AC3E}">
        <p14:creationId xmlns:p14="http://schemas.microsoft.com/office/powerpoint/2010/main" val="1735478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5654" y="59495"/>
            <a:ext cx="9577597" cy="1110780"/>
          </a:xfrm>
        </p:spPr>
        <p:txBody>
          <a:bodyPr/>
          <a:lstStyle/>
          <a:p>
            <a:r>
              <a:rPr lang="en-US" dirty="0"/>
              <a:t>Selection Sort Visualization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38A442E-4061-4DD0-8A6B-F3C582846C4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6846" y="2971800"/>
            <a:ext cx="932848" cy="135449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365039F-C0B9-4E99-82F5-8A17BAD1D0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8029" y="2971800"/>
            <a:ext cx="932848" cy="135449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E289FDF-E381-4206-B35A-0D6090F623E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7014" y="2971800"/>
            <a:ext cx="932848" cy="135449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D5BCE26-06A1-4C1C-B95C-2D12F83FE51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1795" y="2971800"/>
            <a:ext cx="932848" cy="135449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1C63D74-EA2F-4DDD-B378-74EF870F02A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1001" y="2971800"/>
            <a:ext cx="932848" cy="135449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697EF1E2-F1EB-4653-9064-DD994231578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1164" y="2971800"/>
            <a:ext cx="932848" cy="1354494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2733336D-9222-4929-A1C2-3529D9018CB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1044" y="2971800"/>
            <a:ext cx="932848" cy="135449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01DE611-BCBD-46BF-9DCA-4EB07BAC642B}"/>
              </a:ext>
            </a:extLst>
          </p:cNvPr>
          <p:cNvSpPr txBox="1"/>
          <p:nvPr/>
        </p:nvSpPr>
        <p:spPr>
          <a:xfrm>
            <a:off x="8527595" y="2448580"/>
            <a:ext cx="9807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Index</a:t>
            </a:r>
            <a:endParaRPr lang="bg-BG" sz="28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5082B98-5FDF-438E-9BE3-1509F71D5081}"/>
              </a:ext>
            </a:extLst>
          </p:cNvPr>
          <p:cNvSpPr txBox="1"/>
          <p:nvPr/>
        </p:nvSpPr>
        <p:spPr>
          <a:xfrm>
            <a:off x="8609012" y="2143780"/>
            <a:ext cx="7633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Min</a:t>
            </a:r>
            <a:endParaRPr lang="bg-BG" sz="28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CA72AF3-38AD-41E6-9E35-5DB201A6D6B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2212" y="2971800"/>
            <a:ext cx="932848" cy="1354494"/>
          </a:xfrm>
          <a:prstGeom prst="rect">
            <a:avLst/>
          </a:prstGeom>
        </p:spPr>
      </p:pic>
      <p:sp>
        <p:nvSpPr>
          <p:cNvPr id="17" name="AutoShape 7">
            <a:extLst>
              <a:ext uri="{FF2B5EF4-FFF2-40B4-BE49-F238E27FC236}">
                <a16:creationId xmlns:a16="http://schemas.microsoft.com/office/drawing/2014/main" id="{806D86DC-C30B-483F-AA82-D7FAB9ED51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98839" y="1313700"/>
            <a:ext cx="3590019" cy="830080"/>
          </a:xfrm>
          <a:prstGeom prst="wedgeRoundRectCallout">
            <a:avLst>
              <a:gd name="adj1" fmla="val 15"/>
              <a:gd name="adj2" fmla="val 8885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chemeClr val="tx1"/>
                </a:solidFill>
              </a:rPr>
              <a:t>Finding the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</a:rPr>
              <a:t>smallest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800" noProof="1">
                <a:solidFill>
                  <a:schemeClr val="tx1"/>
                </a:solidFill>
              </a:rPr>
              <a:t>element takes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</a:rPr>
              <a:t>2 </a:t>
            </a:r>
            <a:r>
              <a:rPr lang="en-US" sz="2800" noProof="1">
                <a:solidFill>
                  <a:schemeClr val="tx1"/>
                </a:solidFill>
              </a:rPr>
              <a:t>steps</a:t>
            </a:r>
            <a:endParaRPr lang="en-US" sz="2800" b="1" noProof="1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46D733C-C1A2-49C5-9BFF-6019DBC59968}"/>
              </a:ext>
            </a:extLst>
          </p:cNvPr>
          <p:cNvSpPr txBox="1"/>
          <p:nvPr/>
        </p:nvSpPr>
        <p:spPr>
          <a:xfrm>
            <a:off x="531812" y="1295400"/>
            <a:ext cx="44503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Steps count: 38 + 2 </a:t>
            </a:r>
            <a:r>
              <a:rPr lang="en-US" sz="3200" b="1" dirty="0">
                <a:sym typeface="Wingdings"/>
              </a:rPr>
              <a:t> 40 </a:t>
            </a:r>
            <a:endParaRPr lang="bg-BG" sz="3200" b="1" dirty="0"/>
          </a:p>
        </p:txBody>
      </p:sp>
    </p:spTree>
    <p:extLst>
      <p:ext uri="{BB962C8B-B14F-4D97-AF65-F5344CB8AC3E}">
        <p14:creationId xmlns:p14="http://schemas.microsoft.com/office/powerpoint/2010/main" val="227443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Selection Sort Visualization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38A442E-4061-4DD0-8A6B-F3C582846C4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6846" y="2971800"/>
            <a:ext cx="932848" cy="135449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365039F-C0B9-4E99-82F5-8A17BAD1D0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8029" y="2971800"/>
            <a:ext cx="932848" cy="135449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E289FDF-E381-4206-B35A-0D6090F623E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7014" y="2971800"/>
            <a:ext cx="932848" cy="135449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D5BCE26-06A1-4C1C-B95C-2D12F83FE51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1795" y="2971800"/>
            <a:ext cx="932848" cy="135449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1C63D74-EA2F-4DDD-B378-74EF870F02A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1001" y="2971800"/>
            <a:ext cx="932848" cy="135449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697EF1E2-F1EB-4653-9064-DD994231578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1164" y="2971800"/>
            <a:ext cx="932848" cy="1354494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2733336D-9222-4929-A1C2-3529D9018CB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1044" y="2971800"/>
            <a:ext cx="932848" cy="135449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01DE611-BCBD-46BF-9DCA-4EB07BAC642B}"/>
              </a:ext>
            </a:extLst>
          </p:cNvPr>
          <p:cNvSpPr txBox="1"/>
          <p:nvPr/>
        </p:nvSpPr>
        <p:spPr>
          <a:xfrm>
            <a:off x="9533294" y="2438400"/>
            <a:ext cx="9807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Index</a:t>
            </a:r>
            <a:endParaRPr lang="bg-BG" sz="28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5082B98-5FDF-438E-9BE3-1509F71D5081}"/>
              </a:ext>
            </a:extLst>
          </p:cNvPr>
          <p:cNvSpPr txBox="1"/>
          <p:nvPr/>
        </p:nvSpPr>
        <p:spPr>
          <a:xfrm>
            <a:off x="9614711" y="2133600"/>
            <a:ext cx="7633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Min</a:t>
            </a:r>
            <a:endParaRPr lang="bg-BG" sz="28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CA72AF3-38AD-41E6-9E35-5DB201A6D6B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2212" y="2971800"/>
            <a:ext cx="932848" cy="1354494"/>
          </a:xfrm>
          <a:prstGeom prst="rect">
            <a:avLst/>
          </a:prstGeom>
        </p:spPr>
      </p:pic>
      <p:sp>
        <p:nvSpPr>
          <p:cNvPr id="17" name="AutoShape 7">
            <a:extLst>
              <a:ext uri="{FF2B5EF4-FFF2-40B4-BE49-F238E27FC236}">
                <a16:creationId xmlns:a16="http://schemas.microsoft.com/office/drawing/2014/main" id="{806D86DC-C30B-483F-AA82-D7FAB9ED51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4779" y="5105400"/>
            <a:ext cx="3590019" cy="830080"/>
          </a:xfrm>
          <a:prstGeom prst="wedgeRoundRectCallout">
            <a:avLst>
              <a:gd name="adj1" fmla="val 43527"/>
              <a:gd name="adj2" fmla="val -12380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chemeClr val="tx1"/>
                </a:solidFill>
              </a:rPr>
              <a:t>Finding the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</a:rPr>
              <a:t>smallest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800" noProof="1">
                <a:solidFill>
                  <a:schemeClr val="tx1"/>
                </a:solidFill>
              </a:rPr>
              <a:t>element takes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</a:rPr>
              <a:t>1 </a:t>
            </a:r>
            <a:r>
              <a:rPr lang="en-US" sz="2800" noProof="1">
                <a:solidFill>
                  <a:schemeClr val="tx1"/>
                </a:solidFill>
              </a:rPr>
              <a:t>step</a:t>
            </a:r>
            <a:endParaRPr lang="en-US" sz="2800" b="1" noProof="1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46D733C-C1A2-49C5-9BFF-6019DBC59968}"/>
              </a:ext>
            </a:extLst>
          </p:cNvPr>
          <p:cNvSpPr txBox="1"/>
          <p:nvPr/>
        </p:nvSpPr>
        <p:spPr>
          <a:xfrm>
            <a:off x="531812" y="1295400"/>
            <a:ext cx="44503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Steps count: 40 + 1 </a:t>
            </a:r>
            <a:r>
              <a:rPr lang="en-US" sz="3200" b="1" dirty="0">
                <a:sym typeface="Wingdings"/>
              </a:rPr>
              <a:t> 41 </a:t>
            </a:r>
            <a:endParaRPr lang="bg-BG" sz="3200" b="1" dirty="0"/>
          </a:p>
        </p:txBody>
      </p:sp>
    </p:spTree>
    <p:extLst>
      <p:ext uri="{BB962C8B-B14F-4D97-AF65-F5344CB8AC3E}">
        <p14:creationId xmlns:p14="http://schemas.microsoft.com/office/powerpoint/2010/main" val="4387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Selection Sort Visualization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38A442E-4061-4DD0-8A6B-F3C582846C4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6846" y="2971800"/>
            <a:ext cx="932848" cy="135449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365039F-C0B9-4E99-82F5-8A17BAD1D0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8029" y="2971800"/>
            <a:ext cx="932848" cy="135449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E289FDF-E381-4206-B35A-0D6090F623E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7014" y="2971800"/>
            <a:ext cx="932848" cy="135449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D5BCE26-06A1-4C1C-B95C-2D12F83FE51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1795" y="2971800"/>
            <a:ext cx="932848" cy="135449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1C63D74-EA2F-4DDD-B378-74EF870F02A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1001" y="2971800"/>
            <a:ext cx="932848" cy="135449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697EF1E2-F1EB-4653-9064-DD994231578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1164" y="2971800"/>
            <a:ext cx="932848" cy="1354494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2733336D-9222-4929-A1C2-3529D9018CB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1044" y="2971800"/>
            <a:ext cx="932848" cy="135449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CA72AF3-38AD-41E6-9E35-5DB201A6D6B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2212" y="2971800"/>
            <a:ext cx="932848" cy="135449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46D733C-C1A2-49C5-9BFF-6019DBC59968}"/>
              </a:ext>
            </a:extLst>
          </p:cNvPr>
          <p:cNvSpPr txBox="1"/>
          <p:nvPr/>
        </p:nvSpPr>
        <p:spPr>
          <a:xfrm>
            <a:off x="3579812" y="1806714"/>
            <a:ext cx="533293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Total count of steps : </a:t>
            </a:r>
            <a:r>
              <a:rPr lang="en-US" sz="4000" b="1" dirty="0">
                <a:sym typeface="Wingdings"/>
              </a:rPr>
              <a:t>41 </a:t>
            </a:r>
            <a:endParaRPr lang="bg-BG" sz="4000" b="1" dirty="0"/>
          </a:p>
        </p:txBody>
      </p:sp>
    </p:spTree>
    <p:extLst>
      <p:ext uri="{BB962C8B-B14F-4D97-AF65-F5344CB8AC3E}">
        <p14:creationId xmlns:p14="http://schemas.microsoft.com/office/powerpoint/2010/main" val="304550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06BFD89-1DEC-4C2D-BAC1-C7147D6E1C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B3C25AA-25E6-4AF5-90DB-AFBACFF61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Selection Sort Code</a:t>
            </a:r>
            <a:endParaRPr lang="bg-BG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2DECC26-AAE3-45A1-AC6A-4814B38042C1}"/>
              </a:ext>
            </a:extLst>
          </p:cNvPr>
          <p:cNvSpPr/>
          <p:nvPr/>
        </p:nvSpPr>
        <p:spPr>
          <a:xfrm>
            <a:off x="608012" y="1828800"/>
            <a:ext cx="10820400" cy="34163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(int index = 0; index &lt; collection.length; index++){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int min = index;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for (int curr = index + 1; curr &lt; collection.length; curr++){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if (collection[curr] &lt; collection[min]){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min = curr;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swap(collection, index, min);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AutoShape 7">
            <a:extLst>
              <a:ext uri="{FF2B5EF4-FFF2-40B4-BE49-F238E27FC236}">
                <a16:creationId xmlns:a16="http://schemas.microsoft.com/office/drawing/2014/main" id="{806D86DC-C30B-483F-AA82-D7FAB9ED51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57393" y="3970520"/>
            <a:ext cx="3590019" cy="830080"/>
          </a:xfrm>
          <a:prstGeom prst="wedgeRoundRectCallout">
            <a:avLst>
              <a:gd name="adj1" fmla="val -61540"/>
              <a:gd name="adj2" fmla="val -11768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chemeClr val="tx1"/>
                </a:solidFill>
              </a:rPr>
              <a:t>Find the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</a:rPr>
              <a:t>smallest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800" noProof="1">
                <a:solidFill>
                  <a:schemeClr val="tx1"/>
                </a:solidFill>
              </a:rPr>
              <a:t>element </a:t>
            </a:r>
            <a:endParaRPr lang="en-US" sz="2800" b="1" noProof="1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7" name="AutoShape 7">
            <a:extLst>
              <a:ext uri="{FF2B5EF4-FFF2-40B4-BE49-F238E27FC236}">
                <a16:creationId xmlns:a16="http://schemas.microsoft.com/office/drawing/2014/main" id="{806D86DC-C30B-483F-AA82-D7FAB9ED51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37793" y="5322182"/>
            <a:ext cx="3590019" cy="697618"/>
          </a:xfrm>
          <a:prstGeom prst="wedgeRoundRectCallout">
            <a:avLst>
              <a:gd name="adj1" fmla="val -61540"/>
              <a:gd name="adj2" fmla="val -11768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chemeClr val="tx2">
                    <a:lumMod val="75000"/>
                  </a:schemeClr>
                </a:solidFill>
              </a:rPr>
              <a:t>Swap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800" noProof="1">
                <a:solidFill>
                  <a:schemeClr val="tx1"/>
                </a:solidFill>
              </a:rPr>
              <a:t>current with it</a:t>
            </a:r>
            <a:endParaRPr lang="en-US" sz="2800" b="1" noProof="1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2039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Bubble Sort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19013" y="1295400"/>
            <a:ext cx="10552199" cy="5029200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Swaps neighbor elements when not in order until sorted</a:t>
            </a:r>
          </a:p>
          <a:p>
            <a:r>
              <a:rPr lang="en-US" sz="3600" dirty="0">
                <a:hlinkClick r:id="rId3"/>
              </a:rPr>
              <a:t>Visualize</a:t>
            </a:r>
            <a:endParaRPr lang="en-US" sz="3600" dirty="0"/>
          </a:p>
          <a:p>
            <a:endParaRPr lang="en-US" dirty="0"/>
          </a:p>
          <a:p>
            <a:pPr lvl="1"/>
            <a:endParaRPr lang="en-US" sz="3000" dirty="0"/>
          </a:p>
          <a:p>
            <a:pPr marL="377887" lvl="1" indent="0">
              <a:buFont typeface="Wingdings" panose="05000000000000000000" pitchFamily="2" charset="2"/>
              <a:buNone/>
            </a:pPr>
            <a:endParaRPr lang="en-US" sz="28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3494" y="2796058"/>
            <a:ext cx="4791118" cy="3276600"/>
          </a:xfrm>
          <a:prstGeom prst="roundRect">
            <a:avLst>
              <a:gd name="adj" fmla="val 5771"/>
            </a:avLst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502698" flipH="1">
            <a:off x="6096478" y="5087490"/>
            <a:ext cx="1552841" cy="1552841"/>
          </a:xfrm>
          <a:prstGeom prst="roundRect">
            <a:avLst>
              <a:gd name="adj" fmla="val 17280"/>
            </a:avLst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2DECC26-AAE3-45A1-AC6A-4814B38042C1}"/>
              </a:ext>
            </a:extLst>
          </p:cNvPr>
          <p:cNvSpPr/>
          <p:nvPr/>
        </p:nvSpPr>
        <p:spPr>
          <a:xfrm>
            <a:off x="455612" y="3113544"/>
            <a:ext cx="5943600" cy="267765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swapped = false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for i = 1 to collection length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if leftElement &gt; rightElement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swap(leftElement, rightElement)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swapped = true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while swapped</a:t>
            </a:r>
          </a:p>
        </p:txBody>
      </p:sp>
    </p:spTree>
    <p:extLst>
      <p:ext uri="{BB962C8B-B14F-4D97-AF65-F5344CB8AC3E}">
        <p14:creationId xmlns:p14="http://schemas.microsoft.com/office/powerpoint/2010/main" val="2114487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Bubble Sort Visualization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38A442E-4061-4DD0-8A6B-F3C582846C4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6400" y="2971800"/>
            <a:ext cx="932848" cy="135449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365039F-C0B9-4E99-82F5-8A17BAD1D0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3189" y="2971800"/>
            <a:ext cx="932848" cy="135449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E289FDF-E381-4206-B35A-0D6090F623E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7663" y="2971800"/>
            <a:ext cx="932848" cy="135449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D5BCE26-06A1-4C1C-B95C-2D12F83FE51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4564" y="2971800"/>
            <a:ext cx="932848" cy="135449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CA72AF3-38AD-41E6-9E35-5DB201A6D6B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3612" y="2971800"/>
            <a:ext cx="932848" cy="135449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1C63D74-EA2F-4DDD-B378-74EF870F02A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1001" y="2971800"/>
            <a:ext cx="932848" cy="135449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697EF1E2-F1EB-4653-9064-DD994231578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8588" y="2971800"/>
            <a:ext cx="932848" cy="1354494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2733336D-9222-4929-A1C2-3529D9018CB4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6748" y="2971800"/>
            <a:ext cx="932848" cy="135449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162409C-D5D9-4579-94FE-E64D8D29D274}"/>
              </a:ext>
            </a:extLst>
          </p:cNvPr>
          <p:cNvSpPr txBox="1"/>
          <p:nvPr/>
        </p:nvSpPr>
        <p:spPr>
          <a:xfrm>
            <a:off x="2784850" y="2448580"/>
            <a:ext cx="2664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noProof="1"/>
              <a:t>i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F5DD62A-ED67-42DF-B9EA-2BA9FBD5C6C3}"/>
              </a:ext>
            </a:extLst>
          </p:cNvPr>
          <p:cNvSpPr txBox="1"/>
          <p:nvPr/>
        </p:nvSpPr>
        <p:spPr>
          <a:xfrm>
            <a:off x="3797263" y="2448580"/>
            <a:ext cx="2712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noProof="1"/>
              <a:t>j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46D733C-C1A2-49C5-9BFF-6019DBC59968}"/>
              </a:ext>
            </a:extLst>
          </p:cNvPr>
          <p:cNvSpPr txBox="1"/>
          <p:nvPr/>
        </p:nvSpPr>
        <p:spPr>
          <a:xfrm>
            <a:off x="531812" y="1295400"/>
            <a:ext cx="25812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Steps count: 1</a:t>
            </a:r>
            <a:endParaRPr lang="bg-BG" sz="3200" b="1" dirty="0"/>
          </a:p>
        </p:txBody>
      </p:sp>
    </p:spTree>
    <p:extLst>
      <p:ext uri="{BB962C8B-B14F-4D97-AF65-F5344CB8AC3E}">
        <p14:creationId xmlns:p14="http://schemas.microsoft.com/office/powerpoint/2010/main" val="3385338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Simple Sorting Algorithms</a:t>
            </a:r>
          </a:p>
          <a:p>
            <a:pPr marL="819096" lvl="1" indent="-514350"/>
            <a:r>
              <a:rPr lang="en-US" dirty="0"/>
              <a:t>Selection Sort</a:t>
            </a:r>
          </a:p>
          <a:p>
            <a:pPr marL="819096" lvl="1" indent="-514350"/>
            <a:r>
              <a:rPr lang="en-US" dirty="0"/>
              <a:t>Bubble Sort</a:t>
            </a:r>
          </a:p>
          <a:p>
            <a:pPr marL="819096" lvl="1" indent="-514350"/>
            <a:r>
              <a:rPr lang="en-US" altLang="ko-KR" dirty="0">
                <a:ea typeface="굴림" pitchFamily="50" charset="-127"/>
              </a:rPr>
              <a:t>Comparing Sorting Algorithms</a:t>
            </a:r>
            <a:endParaRPr lang="bg-BG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Basic Search Algorithms</a:t>
            </a:r>
          </a:p>
          <a:p>
            <a:pPr marL="819096" lvl="1" indent="-514350"/>
            <a:r>
              <a:rPr lang="en-US" dirty="0"/>
              <a:t>Linear Search</a:t>
            </a:r>
          </a:p>
          <a:p>
            <a:pPr marL="819096" lvl="1" indent="-514350"/>
            <a:r>
              <a:rPr lang="en-US" dirty="0"/>
              <a:t>Binary Search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Recursion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  <a:endParaRPr lang="bg-BG" dirty="0"/>
          </a:p>
        </p:txBody>
      </p:sp>
      <p:pic>
        <p:nvPicPr>
          <p:cNvPr id="6" name="Picture 5" descr="A drawing of a cartoon character&#10;&#10;Description generated with high confidence">
            <a:extLst>
              <a:ext uri="{FF2B5EF4-FFF2-40B4-BE49-F238E27FC236}">
                <a16:creationId xmlns:a16="http://schemas.microsoft.com/office/drawing/2014/main" id="{DAD56F5D-E863-4567-BE5A-D74E3E08888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923212" y="1371600"/>
            <a:ext cx="3572162" cy="4385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43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Bubble Sort Visualization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38A442E-4061-4DD0-8A6B-F3C582846C4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6400" y="2971800"/>
            <a:ext cx="932848" cy="135449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365039F-C0B9-4E99-82F5-8A17BAD1D0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3189" y="2971800"/>
            <a:ext cx="932848" cy="135449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E289FDF-E381-4206-B35A-0D6090F623E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7663" y="2971800"/>
            <a:ext cx="932848" cy="135449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D5BCE26-06A1-4C1C-B95C-2D12F83FE51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012" y="2971800"/>
            <a:ext cx="932848" cy="135449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CA72AF3-38AD-41E6-9E35-5DB201A6D6B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5425" y="2971800"/>
            <a:ext cx="932848" cy="135449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1C63D74-EA2F-4DDD-B378-74EF870F02A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1001" y="2971800"/>
            <a:ext cx="932848" cy="135449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697EF1E2-F1EB-4653-9064-DD994231578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8588" y="2971800"/>
            <a:ext cx="932848" cy="1354494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2733336D-9222-4929-A1C2-3529D9018CB4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6748" y="2971800"/>
            <a:ext cx="932848" cy="135449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162409C-D5D9-4579-94FE-E64D8D29D274}"/>
              </a:ext>
            </a:extLst>
          </p:cNvPr>
          <p:cNvSpPr txBox="1"/>
          <p:nvPr/>
        </p:nvSpPr>
        <p:spPr>
          <a:xfrm>
            <a:off x="3840079" y="2448580"/>
            <a:ext cx="2664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noProof="1"/>
              <a:t>i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F5DD62A-ED67-42DF-B9EA-2BA9FBD5C6C3}"/>
              </a:ext>
            </a:extLst>
          </p:cNvPr>
          <p:cNvSpPr txBox="1"/>
          <p:nvPr/>
        </p:nvSpPr>
        <p:spPr>
          <a:xfrm>
            <a:off x="4852492" y="2448580"/>
            <a:ext cx="2712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noProof="1"/>
              <a:t>j</a:t>
            </a:r>
          </a:p>
        </p:txBody>
      </p:sp>
      <p:cxnSp>
        <p:nvCxnSpPr>
          <p:cNvPr id="19" name="Straight Connector 11"/>
          <p:cNvCxnSpPr/>
          <p:nvPr/>
        </p:nvCxnSpPr>
        <p:spPr>
          <a:xfrm rot="5400000">
            <a:off x="4408307" y="3819705"/>
            <a:ext cx="12700" cy="1212490"/>
          </a:xfrm>
          <a:prstGeom prst="curvedConnector3">
            <a:avLst>
              <a:gd name="adj1" fmla="val 5717646"/>
            </a:avLst>
          </a:prstGeom>
          <a:ln w="38100">
            <a:solidFill>
              <a:schemeClr val="accent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846D733C-C1A2-49C5-9BFF-6019DBC59968}"/>
              </a:ext>
            </a:extLst>
          </p:cNvPr>
          <p:cNvSpPr txBox="1"/>
          <p:nvPr/>
        </p:nvSpPr>
        <p:spPr>
          <a:xfrm>
            <a:off x="531812" y="1295400"/>
            <a:ext cx="45400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Steps count: 1 + 1 + 1 </a:t>
            </a:r>
            <a:r>
              <a:rPr lang="en-US" sz="3200" b="1" dirty="0">
                <a:sym typeface="Wingdings"/>
              </a:rPr>
              <a:t> 3</a:t>
            </a:r>
            <a:endParaRPr lang="bg-BG" sz="3200" b="1" dirty="0"/>
          </a:p>
        </p:txBody>
      </p:sp>
      <p:sp>
        <p:nvSpPr>
          <p:cNvPr id="23" name="AutoShape 7">
            <a:extLst>
              <a:ext uri="{FF2B5EF4-FFF2-40B4-BE49-F238E27FC236}">
                <a16:creationId xmlns:a16="http://schemas.microsoft.com/office/drawing/2014/main" id="{806D86DC-C30B-483F-AA82-D7FAB9ED51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4812" y="5342120"/>
            <a:ext cx="4154570" cy="830080"/>
          </a:xfrm>
          <a:prstGeom prst="wedgeRoundRectCallout">
            <a:avLst>
              <a:gd name="adj1" fmla="val -56586"/>
              <a:gd name="adj2" fmla="val -9779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chemeClr val="tx2">
                    <a:lumMod val="75000"/>
                  </a:schemeClr>
                </a:solidFill>
              </a:rPr>
              <a:t>Swapping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800" noProof="1">
                <a:solidFill>
                  <a:schemeClr val="tx1"/>
                </a:solidFill>
              </a:rPr>
              <a:t>elements counts as an extra step</a:t>
            </a:r>
            <a:endParaRPr lang="en-US" sz="2800" b="1" noProof="1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9919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Bubble Sort Visualization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38A442E-4061-4DD0-8A6B-F3C582846C4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6400" y="2971800"/>
            <a:ext cx="932848" cy="135449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365039F-C0B9-4E99-82F5-8A17BAD1D0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3189" y="2971800"/>
            <a:ext cx="932848" cy="135449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E289FDF-E381-4206-B35A-0D6090F623E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2048" y="2971800"/>
            <a:ext cx="932848" cy="135449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D5BCE26-06A1-4C1C-B95C-2D12F83FE51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2731" y="2971800"/>
            <a:ext cx="932848" cy="135449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CA72AF3-38AD-41E6-9E35-5DB201A6D6B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7585" y="2971800"/>
            <a:ext cx="932848" cy="135449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1C63D74-EA2F-4DDD-B378-74EF870F02A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1001" y="2971800"/>
            <a:ext cx="932848" cy="135449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697EF1E2-F1EB-4653-9064-DD994231578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8588" y="2971800"/>
            <a:ext cx="932848" cy="1354494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2733336D-9222-4929-A1C2-3529D9018CB4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6748" y="2971800"/>
            <a:ext cx="932848" cy="135449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162409C-D5D9-4579-94FE-E64D8D29D274}"/>
              </a:ext>
            </a:extLst>
          </p:cNvPr>
          <p:cNvSpPr txBox="1"/>
          <p:nvPr/>
        </p:nvSpPr>
        <p:spPr>
          <a:xfrm>
            <a:off x="4875212" y="2448580"/>
            <a:ext cx="2664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noProof="1"/>
              <a:t>i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F5DD62A-ED67-42DF-B9EA-2BA9FBD5C6C3}"/>
              </a:ext>
            </a:extLst>
          </p:cNvPr>
          <p:cNvSpPr txBox="1"/>
          <p:nvPr/>
        </p:nvSpPr>
        <p:spPr>
          <a:xfrm>
            <a:off x="5887625" y="2448580"/>
            <a:ext cx="2712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noProof="1"/>
              <a:t>j</a:t>
            </a:r>
          </a:p>
        </p:txBody>
      </p:sp>
      <p:cxnSp>
        <p:nvCxnSpPr>
          <p:cNvPr id="19" name="Straight Connector 11"/>
          <p:cNvCxnSpPr/>
          <p:nvPr/>
        </p:nvCxnSpPr>
        <p:spPr>
          <a:xfrm rot="5400000">
            <a:off x="5398907" y="3819705"/>
            <a:ext cx="12700" cy="1212490"/>
          </a:xfrm>
          <a:prstGeom prst="curvedConnector3">
            <a:avLst>
              <a:gd name="adj1" fmla="val 5717646"/>
            </a:avLst>
          </a:prstGeom>
          <a:ln w="38100">
            <a:solidFill>
              <a:schemeClr val="accent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846D733C-C1A2-49C5-9BFF-6019DBC59968}"/>
              </a:ext>
            </a:extLst>
          </p:cNvPr>
          <p:cNvSpPr txBox="1"/>
          <p:nvPr/>
        </p:nvSpPr>
        <p:spPr>
          <a:xfrm>
            <a:off x="531812" y="1295400"/>
            <a:ext cx="45400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Steps count: 3 + 1 + 1 </a:t>
            </a:r>
            <a:r>
              <a:rPr lang="en-US" sz="3200" b="1" dirty="0">
                <a:sym typeface="Wingdings"/>
              </a:rPr>
              <a:t> 5</a:t>
            </a:r>
            <a:endParaRPr lang="bg-BG" sz="3200" b="1" dirty="0"/>
          </a:p>
        </p:txBody>
      </p:sp>
    </p:spTree>
    <p:extLst>
      <p:ext uri="{BB962C8B-B14F-4D97-AF65-F5344CB8AC3E}">
        <p14:creationId xmlns:p14="http://schemas.microsoft.com/office/powerpoint/2010/main" val="4181060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Bubble Sort Visualization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38A442E-4061-4DD0-8A6B-F3C582846C4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6400" y="2971800"/>
            <a:ext cx="932848" cy="135449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365039F-C0B9-4E99-82F5-8A17BAD1D0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3189" y="2971800"/>
            <a:ext cx="932848" cy="135449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E289FDF-E381-4206-B35A-0D6090F623E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9641" y="2971800"/>
            <a:ext cx="932848" cy="135449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D5BCE26-06A1-4C1C-B95C-2D12F83FE51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012" y="2971800"/>
            <a:ext cx="932848" cy="135449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CA72AF3-38AD-41E6-9E35-5DB201A6D6B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4357" y="2971800"/>
            <a:ext cx="932848" cy="135449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1C63D74-EA2F-4DDD-B378-74EF870F02A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1001" y="2971800"/>
            <a:ext cx="932848" cy="135449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697EF1E2-F1EB-4653-9064-DD994231578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8588" y="2971800"/>
            <a:ext cx="932848" cy="1354494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2733336D-9222-4929-A1C2-3529D9018CB4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0307" y="2971800"/>
            <a:ext cx="932848" cy="135449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162409C-D5D9-4579-94FE-E64D8D29D274}"/>
              </a:ext>
            </a:extLst>
          </p:cNvPr>
          <p:cNvSpPr txBox="1"/>
          <p:nvPr/>
        </p:nvSpPr>
        <p:spPr>
          <a:xfrm>
            <a:off x="5877571" y="2448580"/>
            <a:ext cx="2664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noProof="1"/>
              <a:t>i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F5DD62A-ED67-42DF-B9EA-2BA9FBD5C6C3}"/>
              </a:ext>
            </a:extLst>
          </p:cNvPr>
          <p:cNvSpPr txBox="1"/>
          <p:nvPr/>
        </p:nvSpPr>
        <p:spPr>
          <a:xfrm>
            <a:off x="6889984" y="2448580"/>
            <a:ext cx="2712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noProof="1"/>
              <a:t>j</a:t>
            </a:r>
          </a:p>
        </p:txBody>
      </p:sp>
      <p:cxnSp>
        <p:nvCxnSpPr>
          <p:cNvPr id="19" name="Straight Connector 11"/>
          <p:cNvCxnSpPr/>
          <p:nvPr/>
        </p:nvCxnSpPr>
        <p:spPr>
          <a:xfrm rot="5400000">
            <a:off x="6472417" y="3819705"/>
            <a:ext cx="12700" cy="1212490"/>
          </a:xfrm>
          <a:prstGeom prst="curvedConnector3">
            <a:avLst>
              <a:gd name="adj1" fmla="val 5717646"/>
            </a:avLst>
          </a:prstGeom>
          <a:ln w="38100">
            <a:solidFill>
              <a:schemeClr val="accent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846D733C-C1A2-49C5-9BFF-6019DBC59968}"/>
              </a:ext>
            </a:extLst>
          </p:cNvPr>
          <p:cNvSpPr txBox="1"/>
          <p:nvPr/>
        </p:nvSpPr>
        <p:spPr>
          <a:xfrm>
            <a:off x="531812" y="1295400"/>
            <a:ext cx="45400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Steps count: 5 + 1 + 1 </a:t>
            </a:r>
            <a:r>
              <a:rPr lang="en-US" sz="3200" b="1" dirty="0">
                <a:sym typeface="Wingdings"/>
              </a:rPr>
              <a:t> 7</a:t>
            </a:r>
            <a:endParaRPr lang="bg-BG" sz="3200" b="1" dirty="0"/>
          </a:p>
        </p:txBody>
      </p:sp>
    </p:spTree>
    <p:extLst>
      <p:ext uri="{BB962C8B-B14F-4D97-AF65-F5344CB8AC3E}">
        <p14:creationId xmlns:p14="http://schemas.microsoft.com/office/powerpoint/2010/main" val="1725740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Bubble Sort Visualization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38A442E-4061-4DD0-8A6B-F3C582846C4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6400" y="2971800"/>
            <a:ext cx="932848" cy="135449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365039F-C0B9-4E99-82F5-8A17BAD1D0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1326" y="2971800"/>
            <a:ext cx="932848" cy="135449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E289FDF-E381-4206-B35A-0D6090F623E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9641" y="2971800"/>
            <a:ext cx="932848" cy="135449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D5BCE26-06A1-4C1C-B95C-2D12F83FE51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4564" y="2971800"/>
            <a:ext cx="932848" cy="135449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CA72AF3-38AD-41E6-9E35-5DB201A6D6B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4957" y="2971800"/>
            <a:ext cx="932848" cy="135449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1C63D74-EA2F-4DDD-B378-74EF870F02A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1001" y="2971800"/>
            <a:ext cx="932848" cy="135449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697EF1E2-F1EB-4653-9064-DD994231578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8588" y="2971800"/>
            <a:ext cx="932848" cy="1354494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2733336D-9222-4929-A1C2-3529D9018CB4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0307" y="2971800"/>
            <a:ext cx="932848" cy="135449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162409C-D5D9-4579-94FE-E64D8D29D274}"/>
              </a:ext>
            </a:extLst>
          </p:cNvPr>
          <p:cNvSpPr txBox="1"/>
          <p:nvPr/>
        </p:nvSpPr>
        <p:spPr>
          <a:xfrm>
            <a:off x="6868171" y="2448580"/>
            <a:ext cx="2664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noProof="1"/>
              <a:t>i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F5DD62A-ED67-42DF-B9EA-2BA9FBD5C6C3}"/>
              </a:ext>
            </a:extLst>
          </p:cNvPr>
          <p:cNvSpPr txBox="1"/>
          <p:nvPr/>
        </p:nvSpPr>
        <p:spPr>
          <a:xfrm>
            <a:off x="7880584" y="2448580"/>
            <a:ext cx="2712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noProof="1"/>
              <a:t>j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46D733C-C1A2-49C5-9BFF-6019DBC59968}"/>
              </a:ext>
            </a:extLst>
          </p:cNvPr>
          <p:cNvSpPr txBox="1"/>
          <p:nvPr/>
        </p:nvSpPr>
        <p:spPr>
          <a:xfrm>
            <a:off x="531812" y="1295400"/>
            <a:ext cx="40335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Steps count: 7 + 1  </a:t>
            </a:r>
            <a:r>
              <a:rPr lang="en-US" sz="3200" b="1" dirty="0">
                <a:sym typeface="Wingdings"/>
              </a:rPr>
              <a:t> 8</a:t>
            </a:r>
            <a:endParaRPr lang="bg-BG" sz="3200" b="1" dirty="0"/>
          </a:p>
        </p:txBody>
      </p:sp>
    </p:spTree>
    <p:extLst>
      <p:ext uri="{BB962C8B-B14F-4D97-AF65-F5344CB8AC3E}">
        <p14:creationId xmlns:p14="http://schemas.microsoft.com/office/powerpoint/2010/main" val="3085937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Bubble Sort Visualization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38A442E-4061-4DD0-8A6B-F3C582846C4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6400" y="2971800"/>
            <a:ext cx="932848" cy="135449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365039F-C0B9-4E99-82F5-8A17BAD1D0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1326" y="2971800"/>
            <a:ext cx="932848" cy="135449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E289FDF-E381-4206-B35A-0D6090F623E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9641" y="2971800"/>
            <a:ext cx="932848" cy="135449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D5BCE26-06A1-4C1C-B95C-2D12F83FE51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4564" y="2971800"/>
            <a:ext cx="932848" cy="135449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CA72AF3-38AD-41E6-9E35-5DB201A6D6B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4957" y="2971800"/>
            <a:ext cx="932848" cy="135449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1C63D74-EA2F-4DDD-B378-74EF870F02A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1001" y="2971800"/>
            <a:ext cx="932848" cy="135449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697EF1E2-F1EB-4653-9064-DD994231578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8588" y="2971800"/>
            <a:ext cx="932848" cy="1354494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2733336D-9222-4929-A1C2-3529D9018CB4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0307" y="2971800"/>
            <a:ext cx="932848" cy="135449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162409C-D5D9-4579-94FE-E64D8D29D274}"/>
              </a:ext>
            </a:extLst>
          </p:cNvPr>
          <p:cNvSpPr txBox="1"/>
          <p:nvPr/>
        </p:nvSpPr>
        <p:spPr>
          <a:xfrm>
            <a:off x="7847012" y="2448580"/>
            <a:ext cx="2664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noProof="1"/>
              <a:t>i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F5DD62A-ED67-42DF-B9EA-2BA9FBD5C6C3}"/>
              </a:ext>
            </a:extLst>
          </p:cNvPr>
          <p:cNvSpPr txBox="1"/>
          <p:nvPr/>
        </p:nvSpPr>
        <p:spPr>
          <a:xfrm>
            <a:off x="8859425" y="2448580"/>
            <a:ext cx="2712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noProof="1"/>
              <a:t>j</a:t>
            </a:r>
          </a:p>
        </p:txBody>
      </p:sp>
      <p:cxnSp>
        <p:nvCxnSpPr>
          <p:cNvPr id="14" name="Straight Connector 11"/>
          <p:cNvCxnSpPr/>
          <p:nvPr/>
        </p:nvCxnSpPr>
        <p:spPr>
          <a:xfrm rot="5400000">
            <a:off x="8606017" y="3819705"/>
            <a:ext cx="12700" cy="1212490"/>
          </a:xfrm>
          <a:prstGeom prst="curvedConnector3">
            <a:avLst>
              <a:gd name="adj1" fmla="val 5717646"/>
            </a:avLst>
          </a:prstGeom>
          <a:ln w="38100">
            <a:solidFill>
              <a:schemeClr val="accent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846D733C-C1A2-49C5-9BFF-6019DBC59968}"/>
              </a:ext>
            </a:extLst>
          </p:cNvPr>
          <p:cNvSpPr txBox="1"/>
          <p:nvPr/>
        </p:nvSpPr>
        <p:spPr>
          <a:xfrm>
            <a:off x="531812" y="1295400"/>
            <a:ext cx="47484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Steps count: 8 + 1 + 1 </a:t>
            </a:r>
            <a:r>
              <a:rPr lang="en-US" sz="3200" b="1" dirty="0">
                <a:sym typeface="Wingdings"/>
              </a:rPr>
              <a:t> 10</a:t>
            </a:r>
            <a:endParaRPr lang="bg-BG" sz="3200" b="1" dirty="0"/>
          </a:p>
        </p:txBody>
      </p:sp>
    </p:spTree>
    <p:extLst>
      <p:ext uri="{BB962C8B-B14F-4D97-AF65-F5344CB8AC3E}">
        <p14:creationId xmlns:p14="http://schemas.microsoft.com/office/powerpoint/2010/main" val="188450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Bubble Sort Visualization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38A442E-4061-4DD0-8A6B-F3C582846C4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3412" y="2988906"/>
            <a:ext cx="932848" cy="135449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365039F-C0B9-4E99-82F5-8A17BAD1D0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1326" y="2971800"/>
            <a:ext cx="932848" cy="135449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E289FDF-E381-4206-B35A-0D6090F623E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9641" y="2971800"/>
            <a:ext cx="932848" cy="135449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D5BCE26-06A1-4C1C-B95C-2D12F83FE51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4564" y="2971800"/>
            <a:ext cx="932848" cy="135449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CA72AF3-38AD-41E6-9E35-5DB201A6D6B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4957" y="2971800"/>
            <a:ext cx="932848" cy="135449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1C63D74-EA2F-4DDD-B378-74EF870F02A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3798" y="2971800"/>
            <a:ext cx="932848" cy="135449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697EF1E2-F1EB-4653-9064-DD994231578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4364" y="2971800"/>
            <a:ext cx="932848" cy="1354494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2733336D-9222-4929-A1C2-3529D9018CB4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0307" y="2971800"/>
            <a:ext cx="932848" cy="135449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162409C-D5D9-4579-94FE-E64D8D29D274}"/>
              </a:ext>
            </a:extLst>
          </p:cNvPr>
          <p:cNvSpPr txBox="1"/>
          <p:nvPr/>
        </p:nvSpPr>
        <p:spPr>
          <a:xfrm>
            <a:off x="8837612" y="2448580"/>
            <a:ext cx="2664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noProof="1"/>
              <a:t>i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F5DD62A-ED67-42DF-B9EA-2BA9FBD5C6C3}"/>
              </a:ext>
            </a:extLst>
          </p:cNvPr>
          <p:cNvSpPr txBox="1"/>
          <p:nvPr/>
        </p:nvSpPr>
        <p:spPr>
          <a:xfrm>
            <a:off x="9850025" y="2448580"/>
            <a:ext cx="2712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noProof="1"/>
              <a:t>j</a:t>
            </a:r>
          </a:p>
        </p:txBody>
      </p:sp>
      <p:cxnSp>
        <p:nvCxnSpPr>
          <p:cNvPr id="14" name="Straight Connector 11"/>
          <p:cNvCxnSpPr/>
          <p:nvPr/>
        </p:nvCxnSpPr>
        <p:spPr>
          <a:xfrm rot="5400000">
            <a:off x="9520417" y="3819705"/>
            <a:ext cx="12700" cy="1212490"/>
          </a:xfrm>
          <a:prstGeom prst="curvedConnector3">
            <a:avLst>
              <a:gd name="adj1" fmla="val 5717646"/>
            </a:avLst>
          </a:prstGeom>
          <a:ln w="38100">
            <a:solidFill>
              <a:schemeClr val="accent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846D733C-C1A2-49C5-9BFF-6019DBC59968}"/>
              </a:ext>
            </a:extLst>
          </p:cNvPr>
          <p:cNvSpPr txBox="1"/>
          <p:nvPr/>
        </p:nvSpPr>
        <p:spPr>
          <a:xfrm>
            <a:off x="531812" y="1295400"/>
            <a:ext cx="49568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Steps count: 10 + 1 + 1 </a:t>
            </a:r>
            <a:r>
              <a:rPr lang="en-US" sz="3200" b="1" dirty="0">
                <a:sym typeface="Wingdings"/>
              </a:rPr>
              <a:t> 12</a:t>
            </a:r>
            <a:endParaRPr lang="bg-BG" sz="3200" b="1" dirty="0"/>
          </a:p>
        </p:txBody>
      </p:sp>
    </p:spTree>
    <p:extLst>
      <p:ext uri="{BB962C8B-B14F-4D97-AF65-F5344CB8AC3E}">
        <p14:creationId xmlns:p14="http://schemas.microsoft.com/office/powerpoint/2010/main" val="1343896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Bubble Sort Visualization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38A442E-4061-4DD0-8A6B-F3C582846C4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4398" y="2988906"/>
            <a:ext cx="932848" cy="135449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365039F-C0B9-4E99-82F5-8A17BAD1D0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1326" y="2971800"/>
            <a:ext cx="932848" cy="135449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E289FDF-E381-4206-B35A-0D6090F623E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9641" y="2971800"/>
            <a:ext cx="932848" cy="135449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D5BCE26-06A1-4C1C-B95C-2D12F83FE51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4564" y="2971800"/>
            <a:ext cx="932848" cy="135449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CA72AF3-38AD-41E6-9E35-5DB201A6D6B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4957" y="2971800"/>
            <a:ext cx="932848" cy="135449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1C63D74-EA2F-4DDD-B378-74EF870F02A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3798" y="2988647"/>
            <a:ext cx="932848" cy="135449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697EF1E2-F1EB-4653-9064-DD994231578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9215" y="2971800"/>
            <a:ext cx="932848" cy="1354494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2733336D-9222-4929-A1C2-3529D9018CB4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0307" y="2971800"/>
            <a:ext cx="932848" cy="135449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162409C-D5D9-4579-94FE-E64D8D29D274}"/>
              </a:ext>
            </a:extLst>
          </p:cNvPr>
          <p:cNvSpPr txBox="1"/>
          <p:nvPr/>
        </p:nvSpPr>
        <p:spPr>
          <a:xfrm>
            <a:off x="2829571" y="2448580"/>
            <a:ext cx="2664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noProof="1"/>
              <a:t>i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F5DD62A-ED67-42DF-B9EA-2BA9FBD5C6C3}"/>
              </a:ext>
            </a:extLst>
          </p:cNvPr>
          <p:cNvSpPr txBox="1"/>
          <p:nvPr/>
        </p:nvSpPr>
        <p:spPr>
          <a:xfrm>
            <a:off x="3841984" y="2448580"/>
            <a:ext cx="2712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noProof="1"/>
              <a:t>j</a:t>
            </a:r>
          </a:p>
        </p:txBody>
      </p:sp>
      <p:cxnSp>
        <p:nvCxnSpPr>
          <p:cNvPr id="14" name="Straight Connector 11"/>
          <p:cNvCxnSpPr/>
          <p:nvPr/>
        </p:nvCxnSpPr>
        <p:spPr>
          <a:xfrm rot="5400000">
            <a:off x="3424417" y="3819705"/>
            <a:ext cx="12700" cy="1212490"/>
          </a:xfrm>
          <a:prstGeom prst="curvedConnector3">
            <a:avLst>
              <a:gd name="adj1" fmla="val 5717646"/>
            </a:avLst>
          </a:prstGeom>
          <a:ln w="38100">
            <a:solidFill>
              <a:schemeClr val="accent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846D733C-C1A2-49C5-9BFF-6019DBC59968}"/>
              </a:ext>
            </a:extLst>
          </p:cNvPr>
          <p:cNvSpPr txBox="1"/>
          <p:nvPr/>
        </p:nvSpPr>
        <p:spPr>
          <a:xfrm>
            <a:off x="531812" y="1295400"/>
            <a:ext cx="49568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Steps count: 12 + 1 + 1 </a:t>
            </a:r>
            <a:r>
              <a:rPr lang="en-US" sz="3200" b="1" dirty="0">
                <a:sym typeface="Wingdings"/>
              </a:rPr>
              <a:t> 14</a:t>
            </a:r>
            <a:endParaRPr lang="bg-BG" sz="3200" b="1" dirty="0"/>
          </a:p>
        </p:txBody>
      </p:sp>
    </p:spTree>
    <p:extLst>
      <p:ext uri="{BB962C8B-B14F-4D97-AF65-F5344CB8AC3E}">
        <p14:creationId xmlns:p14="http://schemas.microsoft.com/office/powerpoint/2010/main" val="3543573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Bubble Sort Visualization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38A442E-4061-4DD0-8A6B-F3C582846C4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4398" y="2988906"/>
            <a:ext cx="932848" cy="135449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365039F-C0B9-4E99-82F5-8A17BAD1D0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1326" y="2971800"/>
            <a:ext cx="932848" cy="135449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E289FDF-E381-4206-B35A-0D6090F623E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4564" y="2971800"/>
            <a:ext cx="932848" cy="135449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D5BCE26-06A1-4C1C-B95C-2D12F83FE51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3612" y="2971800"/>
            <a:ext cx="932848" cy="135449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CA72AF3-38AD-41E6-9E35-5DB201A6D6B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4957" y="2971800"/>
            <a:ext cx="932848" cy="135449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1C63D74-EA2F-4DDD-B378-74EF870F02A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3798" y="2988647"/>
            <a:ext cx="932848" cy="135449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697EF1E2-F1EB-4653-9064-DD994231578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9215" y="2971800"/>
            <a:ext cx="932848" cy="1354494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2733336D-9222-4929-A1C2-3529D9018CB4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0307" y="2971800"/>
            <a:ext cx="932848" cy="135449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162409C-D5D9-4579-94FE-E64D8D29D274}"/>
              </a:ext>
            </a:extLst>
          </p:cNvPr>
          <p:cNvSpPr txBox="1"/>
          <p:nvPr/>
        </p:nvSpPr>
        <p:spPr>
          <a:xfrm>
            <a:off x="3732212" y="2448580"/>
            <a:ext cx="2664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noProof="1"/>
              <a:t>i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F5DD62A-ED67-42DF-B9EA-2BA9FBD5C6C3}"/>
              </a:ext>
            </a:extLst>
          </p:cNvPr>
          <p:cNvSpPr txBox="1"/>
          <p:nvPr/>
        </p:nvSpPr>
        <p:spPr>
          <a:xfrm>
            <a:off x="4744625" y="2448580"/>
            <a:ext cx="2712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noProof="1"/>
              <a:t>j</a:t>
            </a:r>
          </a:p>
        </p:txBody>
      </p:sp>
      <p:cxnSp>
        <p:nvCxnSpPr>
          <p:cNvPr id="14" name="Straight Connector 11"/>
          <p:cNvCxnSpPr/>
          <p:nvPr/>
        </p:nvCxnSpPr>
        <p:spPr>
          <a:xfrm rot="5400000">
            <a:off x="4484507" y="3819705"/>
            <a:ext cx="12700" cy="1212490"/>
          </a:xfrm>
          <a:prstGeom prst="curvedConnector3">
            <a:avLst>
              <a:gd name="adj1" fmla="val 5717646"/>
            </a:avLst>
          </a:prstGeom>
          <a:ln w="38100">
            <a:solidFill>
              <a:schemeClr val="accent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846D733C-C1A2-49C5-9BFF-6019DBC59968}"/>
              </a:ext>
            </a:extLst>
          </p:cNvPr>
          <p:cNvSpPr txBox="1"/>
          <p:nvPr/>
        </p:nvSpPr>
        <p:spPr>
          <a:xfrm>
            <a:off x="531812" y="1295400"/>
            <a:ext cx="49568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Steps count: 14 + 1 + 1 </a:t>
            </a:r>
            <a:r>
              <a:rPr lang="en-US" sz="3200" b="1" dirty="0">
                <a:sym typeface="Wingdings"/>
              </a:rPr>
              <a:t> 16</a:t>
            </a:r>
            <a:endParaRPr lang="bg-BG" sz="3200" b="1" dirty="0"/>
          </a:p>
        </p:txBody>
      </p:sp>
    </p:spTree>
    <p:extLst>
      <p:ext uri="{BB962C8B-B14F-4D97-AF65-F5344CB8AC3E}">
        <p14:creationId xmlns:p14="http://schemas.microsoft.com/office/powerpoint/2010/main" val="3892604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Bubble Sort Visualization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38A442E-4061-4DD0-8A6B-F3C582846C4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4398" y="2988906"/>
            <a:ext cx="932848" cy="135449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365039F-C0B9-4E99-82F5-8A17BAD1D0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1326" y="2971800"/>
            <a:ext cx="932848" cy="135449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E289FDF-E381-4206-B35A-0D6090F623E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4564" y="2971800"/>
            <a:ext cx="932848" cy="135449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D5BCE26-06A1-4C1C-B95C-2D12F83FE51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4212" y="2971800"/>
            <a:ext cx="932848" cy="135449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CA72AF3-38AD-41E6-9E35-5DB201A6D6B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4957" y="2971800"/>
            <a:ext cx="932848" cy="135449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1C63D74-EA2F-4DDD-B378-74EF870F02A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3798" y="2988647"/>
            <a:ext cx="932848" cy="135449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697EF1E2-F1EB-4653-9064-DD994231578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9215" y="2971800"/>
            <a:ext cx="932848" cy="1354494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2733336D-9222-4929-A1C2-3529D9018CB4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5164" y="2971800"/>
            <a:ext cx="932848" cy="135449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162409C-D5D9-4579-94FE-E64D8D29D274}"/>
              </a:ext>
            </a:extLst>
          </p:cNvPr>
          <p:cNvSpPr txBox="1"/>
          <p:nvPr/>
        </p:nvSpPr>
        <p:spPr>
          <a:xfrm>
            <a:off x="4886971" y="2448580"/>
            <a:ext cx="2664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noProof="1"/>
              <a:t>i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F5DD62A-ED67-42DF-B9EA-2BA9FBD5C6C3}"/>
              </a:ext>
            </a:extLst>
          </p:cNvPr>
          <p:cNvSpPr txBox="1"/>
          <p:nvPr/>
        </p:nvSpPr>
        <p:spPr>
          <a:xfrm>
            <a:off x="5899384" y="2448580"/>
            <a:ext cx="2712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noProof="1"/>
              <a:t>j</a:t>
            </a:r>
          </a:p>
        </p:txBody>
      </p:sp>
      <p:cxnSp>
        <p:nvCxnSpPr>
          <p:cNvPr id="14" name="Straight Connector 11"/>
          <p:cNvCxnSpPr/>
          <p:nvPr/>
        </p:nvCxnSpPr>
        <p:spPr>
          <a:xfrm rot="5400000">
            <a:off x="5398907" y="3819705"/>
            <a:ext cx="12700" cy="1212490"/>
          </a:xfrm>
          <a:prstGeom prst="curvedConnector3">
            <a:avLst>
              <a:gd name="adj1" fmla="val 5717646"/>
            </a:avLst>
          </a:prstGeom>
          <a:ln w="38100">
            <a:solidFill>
              <a:schemeClr val="accent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846D733C-C1A2-49C5-9BFF-6019DBC59968}"/>
              </a:ext>
            </a:extLst>
          </p:cNvPr>
          <p:cNvSpPr txBox="1"/>
          <p:nvPr/>
        </p:nvSpPr>
        <p:spPr>
          <a:xfrm>
            <a:off x="531812" y="1295400"/>
            <a:ext cx="49568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Steps count: 16 + 1 + 1 </a:t>
            </a:r>
            <a:r>
              <a:rPr lang="en-US" sz="3200" b="1" dirty="0">
                <a:sym typeface="Wingdings"/>
              </a:rPr>
              <a:t> 18</a:t>
            </a:r>
            <a:endParaRPr lang="bg-BG" sz="3200" b="1" dirty="0"/>
          </a:p>
        </p:txBody>
      </p:sp>
    </p:spTree>
    <p:extLst>
      <p:ext uri="{BB962C8B-B14F-4D97-AF65-F5344CB8AC3E}">
        <p14:creationId xmlns:p14="http://schemas.microsoft.com/office/powerpoint/2010/main" val="2865575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Bubble Sort Visualization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38A442E-4061-4DD0-8A6B-F3C582846C4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4398" y="2988906"/>
            <a:ext cx="932848" cy="135449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365039F-C0B9-4E99-82F5-8A17BAD1D0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4212" y="2971800"/>
            <a:ext cx="932848" cy="135449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E289FDF-E381-4206-B35A-0D6090F623E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4564" y="2971800"/>
            <a:ext cx="932848" cy="135449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D5BCE26-06A1-4C1C-B95C-2D12F83FE51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2564" y="2971800"/>
            <a:ext cx="932848" cy="135449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CA72AF3-38AD-41E6-9E35-5DB201A6D6B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4957" y="2971800"/>
            <a:ext cx="932848" cy="135449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1C63D74-EA2F-4DDD-B378-74EF870F02A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3798" y="2988647"/>
            <a:ext cx="932848" cy="135449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697EF1E2-F1EB-4653-9064-DD994231578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9215" y="2971800"/>
            <a:ext cx="932848" cy="1354494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2733336D-9222-4929-A1C2-3529D9018CB4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5164" y="2971800"/>
            <a:ext cx="932848" cy="135449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162409C-D5D9-4579-94FE-E64D8D29D274}"/>
              </a:ext>
            </a:extLst>
          </p:cNvPr>
          <p:cNvSpPr txBox="1"/>
          <p:nvPr/>
        </p:nvSpPr>
        <p:spPr>
          <a:xfrm>
            <a:off x="5953771" y="2448580"/>
            <a:ext cx="2664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noProof="1"/>
              <a:t>i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F5DD62A-ED67-42DF-B9EA-2BA9FBD5C6C3}"/>
              </a:ext>
            </a:extLst>
          </p:cNvPr>
          <p:cNvSpPr txBox="1"/>
          <p:nvPr/>
        </p:nvSpPr>
        <p:spPr>
          <a:xfrm>
            <a:off x="6966184" y="2448580"/>
            <a:ext cx="2712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noProof="1"/>
              <a:t>j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46D733C-C1A2-49C5-9BFF-6019DBC59968}"/>
              </a:ext>
            </a:extLst>
          </p:cNvPr>
          <p:cNvSpPr txBox="1"/>
          <p:nvPr/>
        </p:nvSpPr>
        <p:spPr>
          <a:xfrm>
            <a:off x="531812" y="1295400"/>
            <a:ext cx="43573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Steps count: 18 + 1 </a:t>
            </a:r>
            <a:r>
              <a:rPr lang="en-US" sz="3200" b="1" dirty="0">
                <a:sym typeface="Wingdings"/>
              </a:rPr>
              <a:t> 19</a:t>
            </a:r>
            <a:endParaRPr lang="bg-BG" sz="3200" b="1" dirty="0"/>
          </a:p>
        </p:txBody>
      </p:sp>
    </p:spTree>
    <p:extLst>
      <p:ext uri="{BB962C8B-B14F-4D97-AF65-F5344CB8AC3E}">
        <p14:creationId xmlns:p14="http://schemas.microsoft.com/office/powerpoint/2010/main" val="4138963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br>
              <a:rPr lang="en-US" sz="6000" b="1" dirty="0"/>
            </a:br>
            <a:r>
              <a:rPr lang="en-US" sz="9600" b="1" dirty="0"/>
              <a:t>#</a:t>
            </a:r>
            <a:r>
              <a:rPr lang="en-US" sz="9600" b="1"/>
              <a:t>JavaFundamentals</a:t>
            </a:r>
            <a:endParaRPr lang="en-US" sz="5400" b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Have a Question?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75629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Bubble Sort Visualization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38A442E-4061-4DD0-8A6B-F3C582846C4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4398" y="2988906"/>
            <a:ext cx="932848" cy="135449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365039F-C0B9-4E99-82F5-8A17BAD1D0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4212" y="2971800"/>
            <a:ext cx="932848" cy="135449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E289FDF-E381-4206-B35A-0D6090F623E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4564" y="2971800"/>
            <a:ext cx="932848" cy="135449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D5BCE26-06A1-4C1C-B95C-2D12F83FE51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2564" y="2971800"/>
            <a:ext cx="932848" cy="135449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CA72AF3-38AD-41E6-9E35-5DB201A6D6B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4957" y="2971800"/>
            <a:ext cx="932848" cy="135449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1C63D74-EA2F-4DDD-B378-74EF870F02A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3798" y="2988647"/>
            <a:ext cx="932848" cy="135449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697EF1E2-F1EB-4653-9064-DD994231578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9215" y="2971800"/>
            <a:ext cx="932848" cy="1354494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2733336D-9222-4929-A1C2-3529D9018CB4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5164" y="2971800"/>
            <a:ext cx="932848" cy="135449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162409C-D5D9-4579-94FE-E64D8D29D274}"/>
              </a:ext>
            </a:extLst>
          </p:cNvPr>
          <p:cNvSpPr txBox="1"/>
          <p:nvPr/>
        </p:nvSpPr>
        <p:spPr>
          <a:xfrm>
            <a:off x="6868171" y="2448580"/>
            <a:ext cx="2664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noProof="1"/>
              <a:t>i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F5DD62A-ED67-42DF-B9EA-2BA9FBD5C6C3}"/>
              </a:ext>
            </a:extLst>
          </p:cNvPr>
          <p:cNvSpPr txBox="1"/>
          <p:nvPr/>
        </p:nvSpPr>
        <p:spPr>
          <a:xfrm>
            <a:off x="7880584" y="2448580"/>
            <a:ext cx="2712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noProof="1"/>
              <a:t>j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46D733C-C1A2-49C5-9BFF-6019DBC59968}"/>
              </a:ext>
            </a:extLst>
          </p:cNvPr>
          <p:cNvSpPr txBox="1"/>
          <p:nvPr/>
        </p:nvSpPr>
        <p:spPr>
          <a:xfrm>
            <a:off x="531812" y="1295400"/>
            <a:ext cx="43573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Steps count: 19 + 1 </a:t>
            </a:r>
            <a:r>
              <a:rPr lang="en-US" sz="3200" b="1" dirty="0">
                <a:sym typeface="Wingdings"/>
              </a:rPr>
              <a:t> 20</a:t>
            </a:r>
            <a:endParaRPr lang="bg-BG" sz="3200" b="1" dirty="0"/>
          </a:p>
        </p:txBody>
      </p:sp>
    </p:spTree>
    <p:extLst>
      <p:ext uri="{BB962C8B-B14F-4D97-AF65-F5344CB8AC3E}">
        <p14:creationId xmlns:p14="http://schemas.microsoft.com/office/powerpoint/2010/main" val="3633316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Bubble Sort Visualization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38A442E-4061-4DD0-8A6B-F3C582846C4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4398" y="2988906"/>
            <a:ext cx="932848" cy="135449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365039F-C0B9-4E99-82F5-8A17BAD1D0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4212" y="2971800"/>
            <a:ext cx="932848" cy="135449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E289FDF-E381-4206-B35A-0D6090F623E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4564" y="2971800"/>
            <a:ext cx="932848" cy="135449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D5BCE26-06A1-4C1C-B95C-2D12F83FE51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2564" y="2971800"/>
            <a:ext cx="932848" cy="135449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CA72AF3-38AD-41E6-9E35-5DB201A6D6B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4957" y="2971800"/>
            <a:ext cx="932848" cy="135449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1C63D74-EA2F-4DDD-B378-74EF870F02A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3798" y="2988647"/>
            <a:ext cx="932848" cy="135449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697EF1E2-F1EB-4653-9064-DD994231578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9215" y="2971800"/>
            <a:ext cx="932848" cy="1354494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2733336D-9222-4929-A1C2-3529D9018CB4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5164" y="2971800"/>
            <a:ext cx="932848" cy="135449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162409C-D5D9-4579-94FE-E64D8D29D274}"/>
              </a:ext>
            </a:extLst>
          </p:cNvPr>
          <p:cNvSpPr txBox="1"/>
          <p:nvPr/>
        </p:nvSpPr>
        <p:spPr>
          <a:xfrm>
            <a:off x="7858771" y="2448580"/>
            <a:ext cx="2664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noProof="1"/>
              <a:t>i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F5DD62A-ED67-42DF-B9EA-2BA9FBD5C6C3}"/>
              </a:ext>
            </a:extLst>
          </p:cNvPr>
          <p:cNvSpPr txBox="1"/>
          <p:nvPr/>
        </p:nvSpPr>
        <p:spPr>
          <a:xfrm>
            <a:off x="8871184" y="2448580"/>
            <a:ext cx="2712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noProof="1"/>
              <a:t>j</a:t>
            </a:r>
          </a:p>
        </p:txBody>
      </p:sp>
      <p:cxnSp>
        <p:nvCxnSpPr>
          <p:cNvPr id="14" name="Straight Connector 11"/>
          <p:cNvCxnSpPr/>
          <p:nvPr/>
        </p:nvCxnSpPr>
        <p:spPr>
          <a:xfrm rot="5400000">
            <a:off x="8446907" y="3819705"/>
            <a:ext cx="12700" cy="1212490"/>
          </a:xfrm>
          <a:prstGeom prst="curvedConnector3">
            <a:avLst>
              <a:gd name="adj1" fmla="val 5717646"/>
            </a:avLst>
          </a:prstGeom>
          <a:ln w="38100">
            <a:solidFill>
              <a:schemeClr val="accent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846D733C-C1A2-49C5-9BFF-6019DBC59968}"/>
              </a:ext>
            </a:extLst>
          </p:cNvPr>
          <p:cNvSpPr txBox="1"/>
          <p:nvPr/>
        </p:nvSpPr>
        <p:spPr>
          <a:xfrm>
            <a:off x="531812" y="1295400"/>
            <a:ext cx="49568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Steps count: 20 + 1 + 1 </a:t>
            </a:r>
            <a:r>
              <a:rPr lang="en-US" sz="3200" b="1" dirty="0">
                <a:sym typeface="Wingdings"/>
              </a:rPr>
              <a:t> 22</a:t>
            </a:r>
            <a:endParaRPr lang="bg-BG" sz="3200" b="1" dirty="0"/>
          </a:p>
        </p:txBody>
      </p:sp>
    </p:spTree>
    <p:extLst>
      <p:ext uri="{BB962C8B-B14F-4D97-AF65-F5344CB8AC3E}">
        <p14:creationId xmlns:p14="http://schemas.microsoft.com/office/powerpoint/2010/main" val="741163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Bubble Sort Visualization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38A442E-4061-4DD0-8A6B-F3C582846C4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3764" y="2971800"/>
            <a:ext cx="932848" cy="135449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365039F-C0B9-4E99-82F5-8A17BAD1D0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4212" y="2971800"/>
            <a:ext cx="932848" cy="135449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E289FDF-E381-4206-B35A-0D6090F623E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4564" y="2971800"/>
            <a:ext cx="932848" cy="135449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D5BCE26-06A1-4C1C-B95C-2D12F83FE51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2564" y="2971800"/>
            <a:ext cx="932848" cy="135449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CA72AF3-38AD-41E6-9E35-5DB201A6D6B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4957" y="2971800"/>
            <a:ext cx="932848" cy="135449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1C63D74-EA2F-4DDD-B378-74EF870F02A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4398" y="2971800"/>
            <a:ext cx="932848" cy="135449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697EF1E2-F1EB-4653-9064-DD994231578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9215" y="2971800"/>
            <a:ext cx="932848" cy="1354494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2733336D-9222-4929-A1C2-3529D9018CB4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5164" y="2971800"/>
            <a:ext cx="932848" cy="135449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162409C-D5D9-4579-94FE-E64D8D29D274}"/>
              </a:ext>
            </a:extLst>
          </p:cNvPr>
          <p:cNvSpPr txBox="1"/>
          <p:nvPr/>
        </p:nvSpPr>
        <p:spPr>
          <a:xfrm>
            <a:off x="2741612" y="2448580"/>
            <a:ext cx="2664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noProof="1"/>
              <a:t>i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F5DD62A-ED67-42DF-B9EA-2BA9FBD5C6C3}"/>
              </a:ext>
            </a:extLst>
          </p:cNvPr>
          <p:cNvSpPr txBox="1"/>
          <p:nvPr/>
        </p:nvSpPr>
        <p:spPr>
          <a:xfrm>
            <a:off x="3754025" y="2448580"/>
            <a:ext cx="2712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noProof="1"/>
              <a:t>j</a:t>
            </a:r>
          </a:p>
        </p:txBody>
      </p:sp>
      <p:cxnSp>
        <p:nvCxnSpPr>
          <p:cNvPr id="14" name="Straight Connector 11"/>
          <p:cNvCxnSpPr/>
          <p:nvPr/>
        </p:nvCxnSpPr>
        <p:spPr>
          <a:xfrm rot="5400000">
            <a:off x="3341507" y="3819705"/>
            <a:ext cx="12700" cy="1212490"/>
          </a:xfrm>
          <a:prstGeom prst="curvedConnector3">
            <a:avLst>
              <a:gd name="adj1" fmla="val 5717646"/>
            </a:avLst>
          </a:prstGeom>
          <a:ln w="38100">
            <a:solidFill>
              <a:schemeClr val="accent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846D733C-C1A2-49C5-9BFF-6019DBC59968}"/>
              </a:ext>
            </a:extLst>
          </p:cNvPr>
          <p:cNvSpPr txBox="1"/>
          <p:nvPr/>
        </p:nvSpPr>
        <p:spPr>
          <a:xfrm>
            <a:off x="531812" y="1295400"/>
            <a:ext cx="49568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Steps count: 22 + 1 + 1 </a:t>
            </a:r>
            <a:r>
              <a:rPr lang="en-US" sz="3200" b="1" dirty="0">
                <a:sym typeface="Wingdings"/>
              </a:rPr>
              <a:t> 24</a:t>
            </a:r>
            <a:endParaRPr lang="bg-BG" sz="3200" b="1" dirty="0"/>
          </a:p>
        </p:txBody>
      </p:sp>
    </p:spTree>
    <p:extLst>
      <p:ext uri="{BB962C8B-B14F-4D97-AF65-F5344CB8AC3E}">
        <p14:creationId xmlns:p14="http://schemas.microsoft.com/office/powerpoint/2010/main" val="2302267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Bubble Sort Visualization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38A442E-4061-4DD0-8A6B-F3C582846C4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3764" y="2971800"/>
            <a:ext cx="932848" cy="135449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365039F-C0B9-4E99-82F5-8A17BAD1D0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4212" y="2971800"/>
            <a:ext cx="932848" cy="135449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E289FDF-E381-4206-B35A-0D6090F623E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5164" y="2971800"/>
            <a:ext cx="932848" cy="135449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D5BCE26-06A1-4C1C-B95C-2D12F83FE51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2564" y="2971800"/>
            <a:ext cx="932848" cy="135449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CA72AF3-38AD-41E6-9E35-5DB201A6D6B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4957" y="2971800"/>
            <a:ext cx="932848" cy="135449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1C63D74-EA2F-4DDD-B378-74EF870F02A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4398" y="2971800"/>
            <a:ext cx="932848" cy="135449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697EF1E2-F1EB-4653-9064-DD994231578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9215" y="2971800"/>
            <a:ext cx="932848" cy="1354494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2733336D-9222-4929-A1C2-3529D9018CB4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4564" y="2971800"/>
            <a:ext cx="932848" cy="135449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162409C-D5D9-4579-94FE-E64D8D29D274}"/>
              </a:ext>
            </a:extLst>
          </p:cNvPr>
          <p:cNvSpPr txBox="1"/>
          <p:nvPr/>
        </p:nvSpPr>
        <p:spPr>
          <a:xfrm>
            <a:off x="3820171" y="2448580"/>
            <a:ext cx="2664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noProof="1"/>
              <a:t>i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F5DD62A-ED67-42DF-B9EA-2BA9FBD5C6C3}"/>
              </a:ext>
            </a:extLst>
          </p:cNvPr>
          <p:cNvSpPr txBox="1"/>
          <p:nvPr/>
        </p:nvSpPr>
        <p:spPr>
          <a:xfrm>
            <a:off x="4832584" y="2448580"/>
            <a:ext cx="2712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noProof="1"/>
              <a:t>j</a:t>
            </a:r>
          </a:p>
        </p:txBody>
      </p:sp>
      <p:cxnSp>
        <p:nvCxnSpPr>
          <p:cNvPr id="14" name="Straight Connector 11"/>
          <p:cNvCxnSpPr/>
          <p:nvPr/>
        </p:nvCxnSpPr>
        <p:spPr>
          <a:xfrm rot="5400000">
            <a:off x="4408307" y="3819705"/>
            <a:ext cx="12700" cy="1212490"/>
          </a:xfrm>
          <a:prstGeom prst="curvedConnector3">
            <a:avLst>
              <a:gd name="adj1" fmla="val 5717646"/>
            </a:avLst>
          </a:prstGeom>
          <a:ln w="38100">
            <a:solidFill>
              <a:schemeClr val="accent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846D733C-C1A2-49C5-9BFF-6019DBC59968}"/>
              </a:ext>
            </a:extLst>
          </p:cNvPr>
          <p:cNvSpPr txBox="1"/>
          <p:nvPr/>
        </p:nvSpPr>
        <p:spPr>
          <a:xfrm>
            <a:off x="531812" y="1295400"/>
            <a:ext cx="49568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Steps count: 24 + 1 + 1 </a:t>
            </a:r>
            <a:r>
              <a:rPr lang="en-US" sz="3200" b="1" dirty="0">
                <a:sym typeface="Wingdings"/>
              </a:rPr>
              <a:t> 26</a:t>
            </a:r>
            <a:endParaRPr lang="bg-BG" sz="3200" b="1" dirty="0"/>
          </a:p>
        </p:txBody>
      </p:sp>
    </p:spTree>
    <p:extLst>
      <p:ext uri="{BB962C8B-B14F-4D97-AF65-F5344CB8AC3E}">
        <p14:creationId xmlns:p14="http://schemas.microsoft.com/office/powerpoint/2010/main" val="507496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Bubble Sort Visualization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38A442E-4061-4DD0-8A6B-F3C582846C4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3764" y="2971800"/>
            <a:ext cx="932848" cy="135449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365039F-C0B9-4E99-82F5-8A17BAD1D0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1364" y="2971800"/>
            <a:ext cx="932848" cy="135449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E289FDF-E381-4206-B35A-0D6090F623E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1964" y="2971800"/>
            <a:ext cx="932848" cy="135449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D5BCE26-06A1-4C1C-B95C-2D12F83FE51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2564" y="2971800"/>
            <a:ext cx="932848" cy="135449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CA72AF3-38AD-41E6-9E35-5DB201A6D6B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4957" y="2971800"/>
            <a:ext cx="932848" cy="135449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1C63D74-EA2F-4DDD-B378-74EF870F02A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4398" y="2971800"/>
            <a:ext cx="932848" cy="135449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697EF1E2-F1EB-4653-9064-DD994231578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9215" y="2971800"/>
            <a:ext cx="932848" cy="1354494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2733336D-9222-4929-A1C2-3529D9018CB4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0764" y="2971800"/>
            <a:ext cx="932848" cy="135449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162409C-D5D9-4579-94FE-E64D8D29D274}"/>
              </a:ext>
            </a:extLst>
          </p:cNvPr>
          <p:cNvSpPr txBox="1"/>
          <p:nvPr/>
        </p:nvSpPr>
        <p:spPr>
          <a:xfrm>
            <a:off x="4810771" y="2448580"/>
            <a:ext cx="2664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noProof="1"/>
              <a:t>i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F5DD62A-ED67-42DF-B9EA-2BA9FBD5C6C3}"/>
              </a:ext>
            </a:extLst>
          </p:cNvPr>
          <p:cNvSpPr txBox="1"/>
          <p:nvPr/>
        </p:nvSpPr>
        <p:spPr>
          <a:xfrm>
            <a:off x="5823184" y="2448580"/>
            <a:ext cx="2712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noProof="1"/>
              <a:t>j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46D733C-C1A2-49C5-9BFF-6019DBC59968}"/>
              </a:ext>
            </a:extLst>
          </p:cNvPr>
          <p:cNvSpPr txBox="1"/>
          <p:nvPr/>
        </p:nvSpPr>
        <p:spPr>
          <a:xfrm>
            <a:off x="531812" y="1295400"/>
            <a:ext cx="43573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Steps count: 26 + 1 </a:t>
            </a:r>
            <a:r>
              <a:rPr lang="en-US" sz="3200" b="1" dirty="0">
                <a:sym typeface="Wingdings"/>
              </a:rPr>
              <a:t> 27</a:t>
            </a:r>
            <a:endParaRPr lang="bg-BG" sz="3200" b="1" dirty="0"/>
          </a:p>
        </p:txBody>
      </p:sp>
    </p:spTree>
    <p:extLst>
      <p:ext uri="{BB962C8B-B14F-4D97-AF65-F5344CB8AC3E}">
        <p14:creationId xmlns:p14="http://schemas.microsoft.com/office/powerpoint/2010/main" val="922102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Bubble Sort Visualization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38A442E-4061-4DD0-8A6B-F3C582846C4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3764" y="2971800"/>
            <a:ext cx="932848" cy="135449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365039F-C0B9-4E99-82F5-8A17BAD1D0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1364" y="2971800"/>
            <a:ext cx="932848" cy="135449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E289FDF-E381-4206-B35A-0D6090F623E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1964" y="2971800"/>
            <a:ext cx="932848" cy="135449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D5BCE26-06A1-4C1C-B95C-2D12F83FE51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2564" y="2971800"/>
            <a:ext cx="932848" cy="135449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CA72AF3-38AD-41E6-9E35-5DB201A6D6B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4957" y="2971800"/>
            <a:ext cx="932848" cy="135449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1C63D74-EA2F-4DDD-B378-74EF870F02A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4398" y="2971800"/>
            <a:ext cx="932848" cy="135449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697EF1E2-F1EB-4653-9064-DD994231578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9215" y="2971800"/>
            <a:ext cx="932848" cy="1354494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2733336D-9222-4929-A1C2-3529D9018CB4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0764" y="2971800"/>
            <a:ext cx="932848" cy="135449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162409C-D5D9-4579-94FE-E64D8D29D274}"/>
              </a:ext>
            </a:extLst>
          </p:cNvPr>
          <p:cNvSpPr txBox="1"/>
          <p:nvPr/>
        </p:nvSpPr>
        <p:spPr>
          <a:xfrm>
            <a:off x="5877571" y="2448580"/>
            <a:ext cx="2664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noProof="1"/>
              <a:t>i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F5DD62A-ED67-42DF-B9EA-2BA9FBD5C6C3}"/>
              </a:ext>
            </a:extLst>
          </p:cNvPr>
          <p:cNvSpPr txBox="1"/>
          <p:nvPr/>
        </p:nvSpPr>
        <p:spPr>
          <a:xfrm>
            <a:off x="6889984" y="2448580"/>
            <a:ext cx="2712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noProof="1"/>
              <a:t>j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46D733C-C1A2-49C5-9BFF-6019DBC59968}"/>
              </a:ext>
            </a:extLst>
          </p:cNvPr>
          <p:cNvSpPr txBox="1"/>
          <p:nvPr/>
        </p:nvSpPr>
        <p:spPr>
          <a:xfrm>
            <a:off x="531812" y="1295400"/>
            <a:ext cx="43573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Steps count: 27 + 1 </a:t>
            </a:r>
            <a:r>
              <a:rPr lang="en-US" sz="3200" b="1" dirty="0">
                <a:sym typeface="Wingdings"/>
              </a:rPr>
              <a:t> 28</a:t>
            </a:r>
            <a:endParaRPr lang="bg-BG" sz="3200" b="1" dirty="0"/>
          </a:p>
        </p:txBody>
      </p:sp>
    </p:spTree>
    <p:extLst>
      <p:ext uri="{BB962C8B-B14F-4D97-AF65-F5344CB8AC3E}">
        <p14:creationId xmlns:p14="http://schemas.microsoft.com/office/powerpoint/2010/main" val="1386393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Bubble Sort Visualization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38A442E-4061-4DD0-8A6B-F3C582846C4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3764" y="2971800"/>
            <a:ext cx="932848" cy="135449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365039F-C0B9-4E99-82F5-8A17BAD1D0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1364" y="2971800"/>
            <a:ext cx="932848" cy="135449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E289FDF-E381-4206-B35A-0D6090F623E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1964" y="2971800"/>
            <a:ext cx="932848" cy="135449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D5BCE26-06A1-4C1C-B95C-2D12F83FE51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2564" y="2971800"/>
            <a:ext cx="932848" cy="135449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CA72AF3-38AD-41E6-9E35-5DB201A6D6B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4957" y="2971800"/>
            <a:ext cx="932848" cy="135449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1C63D74-EA2F-4DDD-B378-74EF870F02A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4398" y="2971800"/>
            <a:ext cx="932848" cy="135449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697EF1E2-F1EB-4653-9064-DD994231578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9215" y="2971800"/>
            <a:ext cx="932848" cy="1354494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2733336D-9222-4929-A1C2-3529D9018CB4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0764" y="2971800"/>
            <a:ext cx="932848" cy="135449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162409C-D5D9-4579-94FE-E64D8D29D274}"/>
              </a:ext>
            </a:extLst>
          </p:cNvPr>
          <p:cNvSpPr txBox="1"/>
          <p:nvPr/>
        </p:nvSpPr>
        <p:spPr>
          <a:xfrm>
            <a:off x="6780212" y="2448580"/>
            <a:ext cx="2664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noProof="1"/>
              <a:t>i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F5DD62A-ED67-42DF-B9EA-2BA9FBD5C6C3}"/>
              </a:ext>
            </a:extLst>
          </p:cNvPr>
          <p:cNvSpPr txBox="1"/>
          <p:nvPr/>
        </p:nvSpPr>
        <p:spPr>
          <a:xfrm>
            <a:off x="7792625" y="2448580"/>
            <a:ext cx="2712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noProof="1"/>
              <a:t>j</a:t>
            </a:r>
          </a:p>
        </p:txBody>
      </p:sp>
      <p:cxnSp>
        <p:nvCxnSpPr>
          <p:cNvPr id="14" name="Straight Connector 11"/>
          <p:cNvCxnSpPr/>
          <p:nvPr/>
        </p:nvCxnSpPr>
        <p:spPr>
          <a:xfrm rot="5400000">
            <a:off x="7463017" y="3819705"/>
            <a:ext cx="12700" cy="1212490"/>
          </a:xfrm>
          <a:prstGeom prst="curvedConnector3">
            <a:avLst>
              <a:gd name="adj1" fmla="val 5717646"/>
            </a:avLst>
          </a:prstGeom>
          <a:ln w="38100">
            <a:solidFill>
              <a:schemeClr val="accent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846D733C-C1A2-49C5-9BFF-6019DBC59968}"/>
              </a:ext>
            </a:extLst>
          </p:cNvPr>
          <p:cNvSpPr txBox="1"/>
          <p:nvPr/>
        </p:nvSpPr>
        <p:spPr>
          <a:xfrm>
            <a:off x="531812" y="1295400"/>
            <a:ext cx="49568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Steps count: 28 + 1 + 1 </a:t>
            </a:r>
            <a:r>
              <a:rPr lang="en-US" sz="3200" b="1" dirty="0">
                <a:sym typeface="Wingdings"/>
              </a:rPr>
              <a:t> 30</a:t>
            </a:r>
            <a:endParaRPr lang="bg-BG" sz="3200" b="1" dirty="0"/>
          </a:p>
        </p:txBody>
      </p:sp>
    </p:spTree>
    <p:extLst>
      <p:ext uri="{BB962C8B-B14F-4D97-AF65-F5344CB8AC3E}">
        <p14:creationId xmlns:p14="http://schemas.microsoft.com/office/powerpoint/2010/main" val="2542159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Bubble Sort Visualization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38A442E-4061-4DD0-8A6B-F3C582846C4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3164" y="2971800"/>
            <a:ext cx="932848" cy="135449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365039F-C0B9-4E99-82F5-8A17BAD1D0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1364" y="2971800"/>
            <a:ext cx="932848" cy="135449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E289FDF-E381-4206-B35A-0D6090F623E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1964" y="2971800"/>
            <a:ext cx="932848" cy="135449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D5BCE26-06A1-4C1C-B95C-2D12F83FE51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2564" y="2971800"/>
            <a:ext cx="932848" cy="135449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CA72AF3-38AD-41E6-9E35-5DB201A6D6B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3764" y="2971800"/>
            <a:ext cx="932848" cy="135449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1C63D74-EA2F-4DDD-B378-74EF870F02A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4398" y="2971800"/>
            <a:ext cx="932848" cy="135449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697EF1E2-F1EB-4653-9064-DD994231578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9215" y="2971800"/>
            <a:ext cx="932848" cy="1354494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2733336D-9222-4929-A1C2-3529D9018CB4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0764" y="2971800"/>
            <a:ext cx="932848" cy="135449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162409C-D5D9-4579-94FE-E64D8D29D274}"/>
              </a:ext>
            </a:extLst>
          </p:cNvPr>
          <p:cNvSpPr txBox="1"/>
          <p:nvPr/>
        </p:nvSpPr>
        <p:spPr>
          <a:xfrm>
            <a:off x="2817812" y="2448580"/>
            <a:ext cx="2664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noProof="1"/>
              <a:t>i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F5DD62A-ED67-42DF-B9EA-2BA9FBD5C6C3}"/>
              </a:ext>
            </a:extLst>
          </p:cNvPr>
          <p:cNvSpPr txBox="1"/>
          <p:nvPr/>
        </p:nvSpPr>
        <p:spPr>
          <a:xfrm>
            <a:off x="3830225" y="2448580"/>
            <a:ext cx="2712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noProof="1"/>
              <a:t>j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46D733C-C1A2-49C5-9BFF-6019DBC59968}"/>
              </a:ext>
            </a:extLst>
          </p:cNvPr>
          <p:cNvSpPr txBox="1"/>
          <p:nvPr/>
        </p:nvSpPr>
        <p:spPr>
          <a:xfrm>
            <a:off x="531812" y="1295400"/>
            <a:ext cx="43573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Steps count: 30 + 1 </a:t>
            </a:r>
            <a:r>
              <a:rPr lang="en-US" sz="3200" b="1" dirty="0">
                <a:sym typeface="Wingdings"/>
              </a:rPr>
              <a:t> 31</a:t>
            </a:r>
            <a:endParaRPr lang="bg-BG" sz="3200" b="1" dirty="0"/>
          </a:p>
        </p:txBody>
      </p:sp>
    </p:spTree>
    <p:extLst>
      <p:ext uri="{BB962C8B-B14F-4D97-AF65-F5344CB8AC3E}">
        <p14:creationId xmlns:p14="http://schemas.microsoft.com/office/powerpoint/2010/main" val="1213672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Bubble Sort Visualization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38A442E-4061-4DD0-8A6B-F3C582846C4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3164" y="2971800"/>
            <a:ext cx="932848" cy="135449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365039F-C0B9-4E99-82F5-8A17BAD1D0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1364" y="2971800"/>
            <a:ext cx="932848" cy="135449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E289FDF-E381-4206-B35A-0D6090F623E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1964" y="2971800"/>
            <a:ext cx="932848" cy="135449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D5BCE26-06A1-4C1C-B95C-2D12F83FE51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2564" y="2971800"/>
            <a:ext cx="932848" cy="135449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CA72AF3-38AD-41E6-9E35-5DB201A6D6B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3764" y="2971800"/>
            <a:ext cx="932848" cy="135449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1C63D74-EA2F-4DDD-B378-74EF870F02A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4398" y="2971800"/>
            <a:ext cx="932848" cy="135449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697EF1E2-F1EB-4653-9064-DD994231578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9215" y="2971800"/>
            <a:ext cx="932848" cy="1354494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2733336D-9222-4929-A1C2-3529D9018CB4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0764" y="2971800"/>
            <a:ext cx="932848" cy="135449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162409C-D5D9-4579-94FE-E64D8D29D274}"/>
              </a:ext>
            </a:extLst>
          </p:cNvPr>
          <p:cNvSpPr txBox="1"/>
          <p:nvPr/>
        </p:nvSpPr>
        <p:spPr>
          <a:xfrm>
            <a:off x="3896371" y="2448580"/>
            <a:ext cx="2664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noProof="1"/>
              <a:t>i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F5DD62A-ED67-42DF-B9EA-2BA9FBD5C6C3}"/>
              </a:ext>
            </a:extLst>
          </p:cNvPr>
          <p:cNvSpPr txBox="1"/>
          <p:nvPr/>
        </p:nvSpPr>
        <p:spPr>
          <a:xfrm>
            <a:off x="4908784" y="2448580"/>
            <a:ext cx="2712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noProof="1"/>
              <a:t>j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46D733C-C1A2-49C5-9BFF-6019DBC59968}"/>
              </a:ext>
            </a:extLst>
          </p:cNvPr>
          <p:cNvSpPr txBox="1"/>
          <p:nvPr/>
        </p:nvSpPr>
        <p:spPr>
          <a:xfrm>
            <a:off x="531812" y="1295400"/>
            <a:ext cx="43573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Steps count: 31 + 1 </a:t>
            </a:r>
            <a:r>
              <a:rPr lang="en-US" sz="3200" b="1" dirty="0">
                <a:sym typeface="Wingdings"/>
              </a:rPr>
              <a:t> 32</a:t>
            </a:r>
            <a:endParaRPr lang="bg-BG" sz="3200" b="1" dirty="0"/>
          </a:p>
        </p:txBody>
      </p:sp>
    </p:spTree>
    <p:extLst>
      <p:ext uri="{BB962C8B-B14F-4D97-AF65-F5344CB8AC3E}">
        <p14:creationId xmlns:p14="http://schemas.microsoft.com/office/powerpoint/2010/main" val="284644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Bubble Sort Visualization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38A442E-4061-4DD0-8A6B-F3C582846C4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3164" y="2971800"/>
            <a:ext cx="932848" cy="135449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365039F-C0B9-4E99-82F5-8A17BAD1D0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1364" y="2971800"/>
            <a:ext cx="932848" cy="135449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E289FDF-E381-4206-B35A-0D6090F623E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1964" y="2971800"/>
            <a:ext cx="932848" cy="135449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D5BCE26-06A1-4C1C-B95C-2D12F83FE51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2564" y="2971800"/>
            <a:ext cx="932848" cy="135449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CA72AF3-38AD-41E6-9E35-5DB201A6D6B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3764" y="2971800"/>
            <a:ext cx="932848" cy="135449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1C63D74-EA2F-4DDD-B378-74EF870F02A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4398" y="2971800"/>
            <a:ext cx="932848" cy="135449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697EF1E2-F1EB-4653-9064-DD994231578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9215" y="2971800"/>
            <a:ext cx="932848" cy="1354494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2733336D-9222-4929-A1C2-3529D9018CB4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0764" y="2971800"/>
            <a:ext cx="932848" cy="135449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162409C-D5D9-4579-94FE-E64D8D29D274}"/>
              </a:ext>
            </a:extLst>
          </p:cNvPr>
          <p:cNvSpPr txBox="1"/>
          <p:nvPr/>
        </p:nvSpPr>
        <p:spPr>
          <a:xfrm>
            <a:off x="4810771" y="2448580"/>
            <a:ext cx="2664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noProof="1"/>
              <a:t>i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F5DD62A-ED67-42DF-B9EA-2BA9FBD5C6C3}"/>
              </a:ext>
            </a:extLst>
          </p:cNvPr>
          <p:cNvSpPr txBox="1"/>
          <p:nvPr/>
        </p:nvSpPr>
        <p:spPr>
          <a:xfrm>
            <a:off x="5823184" y="2448580"/>
            <a:ext cx="2712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noProof="1"/>
              <a:t>j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46D733C-C1A2-49C5-9BFF-6019DBC59968}"/>
              </a:ext>
            </a:extLst>
          </p:cNvPr>
          <p:cNvSpPr txBox="1"/>
          <p:nvPr/>
        </p:nvSpPr>
        <p:spPr>
          <a:xfrm>
            <a:off x="531812" y="1295400"/>
            <a:ext cx="43573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Steps count: 32 + 1 </a:t>
            </a:r>
            <a:r>
              <a:rPr lang="en-US" sz="3200" b="1" dirty="0">
                <a:sym typeface="Wingdings"/>
              </a:rPr>
              <a:t> 33</a:t>
            </a:r>
            <a:endParaRPr lang="bg-BG" sz="3200" b="1" dirty="0"/>
          </a:p>
        </p:txBody>
      </p:sp>
    </p:spTree>
    <p:extLst>
      <p:ext uri="{BB962C8B-B14F-4D97-AF65-F5344CB8AC3E}">
        <p14:creationId xmlns:p14="http://schemas.microsoft.com/office/powerpoint/2010/main" val="446614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12813" y="4953000"/>
            <a:ext cx="10363200" cy="820600"/>
          </a:xfrm>
        </p:spPr>
        <p:txBody>
          <a:bodyPr/>
          <a:lstStyle/>
          <a:p>
            <a:r>
              <a:rPr lang="en-US" dirty="0"/>
              <a:t>Simple Sorting Algorithms</a:t>
            </a:r>
            <a:endParaRPr lang="bg-BG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065212" y="5754968"/>
            <a:ext cx="10363200" cy="719034"/>
          </a:xfrm>
        </p:spPr>
        <p:txBody>
          <a:bodyPr/>
          <a:lstStyle/>
          <a:p>
            <a:r>
              <a:rPr lang="en-US" noProof="1"/>
              <a:t>Selection Sort and Bubble Sort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0201" y="6524626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4" name="Graphic 3" descr="Bar chart">
            <a:extLst>
              <a:ext uri="{FF2B5EF4-FFF2-40B4-BE49-F238E27FC236}">
                <a16:creationId xmlns:a16="http://schemas.microsoft.com/office/drawing/2014/main" id="{71BA4389-2639-4761-A0EA-2BB31BB013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79239" y="990600"/>
            <a:ext cx="4230348" cy="4230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4642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Bubble Sort Visualization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38A442E-4061-4DD0-8A6B-F3C582846C4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3164" y="2971800"/>
            <a:ext cx="932848" cy="135449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365039F-C0B9-4E99-82F5-8A17BAD1D0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1364" y="2971800"/>
            <a:ext cx="932848" cy="135449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E289FDF-E381-4206-B35A-0D6090F623E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1964" y="2971800"/>
            <a:ext cx="932848" cy="135449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D5BCE26-06A1-4C1C-B95C-2D12F83FE51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2564" y="2971800"/>
            <a:ext cx="932848" cy="135449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CA72AF3-38AD-41E6-9E35-5DB201A6D6B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3764" y="2971800"/>
            <a:ext cx="932848" cy="135449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1C63D74-EA2F-4DDD-B378-74EF870F02A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4398" y="2971800"/>
            <a:ext cx="932848" cy="135449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697EF1E2-F1EB-4653-9064-DD994231578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9215" y="2971800"/>
            <a:ext cx="932848" cy="1354494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2733336D-9222-4929-A1C2-3529D9018CB4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0764" y="2971800"/>
            <a:ext cx="932848" cy="135449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162409C-D5D9-4579-94FE-E64D8D29D274}"/>
              </a:ext>
            </a:extLst>
          </p:cNvPr>
          <p:cNvSpPr txBox="1"/>
          <p:nvPr/>
        </p:nvSpPr>
        <p:spPr>
          <a:xfrm>
            <a:off x="5877571" y="2448580"/>
            <a:ext cx="2664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noProof="1"/>
              <a:t>i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F5DD62A-ED67-42DF-B9EA-2BA9FBD5C6C3}"/>
              </a:ext>
            </a:extLst>
          </p:cNvPr>
          <p:cNvSpPr txBox="1"/>
          <p:nvPr/>
        </p:nvSpPr>
        <p:spPr>
          <a:xfrm>
            <a:off x="6889984" y="2448580"/>
            <a:ext cx="2712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noProof="1"/>
              <a:t>j</a:t>
            </a:r>
          </a:p>
        </p:txBody>
      </p:sp>
      <p:cxnSp>
        <p:nvCxnSpPr>
          <p:cNvPr id="14" name="Straight Connector 11"/>
          <p:cNvCxnSpPr/>
          <p:nvPr/>
        </p:nvCxnSpPr>
        <p:spPr>
          <a:xfrm rot="5400000">
            <a:off x="6472417" y="3819705"/>
            <a:ext cx="12700" cy="1212490"/>
          </a:xfrm>
          <a:prstGeom prst="curvedConnector3">
            <a:avLst>
              <a:gd name="adj1" fmla="val 5717646"/>
            </a:avLst>
          </a:prstGeom>
          <a:ln w="38100">
            <a:solidFill>
              <a:schemeClr val="accent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846D733C-C1A2-49C5-9BFF-6019DBC59968}"/>
              </a:ext>
            </a:extLst>
          </p:cNvPr>
          <p:cNvSpPr txBox="1"/>
          <p:nvPr/>
        </p:nvSpPr>
        <p:spPr>
          <a:xfrm>
            <a:off x="531812" y="1295400"/>
            <a:ext cx="49568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Steps count: 33 + 1 + 1 </a:t>
            </a:r>
            <a:r>
              <a:rPr lang="en-US" sz="3200" b="1" dirty="0">
                <a:sym typeface="Wingdings"/>
              </a:rPr>
              <a:t> 35</a:t>
            </a:r>
            <a:endParaRPr lang="bg-BG" sz="3200" b="1" dirty="0"/>
          </a:p>
        </p:txBody>
      </p:sp>
    </p:spTree>
    <p:extLst>
      <p:ext uri="{BB962C8B-B14F-4D97-AF65-F5344CB8AC3E}">
        <p14:creationId xmlns:p14="http://schemas.microsoft.com/office/powerpoint/2010/main" val="3014842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Bubble Sort Visualization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38A442E-4061-4DD0-8A6B-F3C582846C4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2564" y="2971800"/>
            <a:ext cx="932848" cy="135449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365039F-C0B9-4E99-82F5-8A17BAD1D0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1364" y="2971800"/>
            <a:ext cx="932848" cy="135449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E289FDF-E381-4206-B35A-0D6090F623E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1964" y="2971800"/>
            <a:ext cx="932848" cy="135449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D5BCE26-06A1-4C1C-B95C-2D12F83FE51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3164" y="2971800"/>
            <a:ext cx="932848" cy="135449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CA72AF3-38AD-41E6-9E35-5DB201A6D6B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3764" y="2971800"/>
            <a:ext cx="932848" cy="135449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1C63D74-EA2F-4DDD-B378-74EF870F02A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4398" y="2971800"/>
            <a:ext cx="932848" cy="135449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697EF1E2-F1EB-4653-9064-DD994231578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9215" y="2971800"/>
            <a:ext cx="932848" cy="1354494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2733336D-9222-4929-A1C2-3529D9018CB4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0764" y="2971800"/>
            <a:ext cx="932848" cy="135449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162409C-D5D9-4579-94FE-E64D8D29D274}"/>
              </a:ext>
            </a:extLst>
          </p:cNvPr>
          <p:cNvSpPr txBox="1"/>
          <p:nvPr/>
        </p:nvSpPr>
        <p:spPr>
          <a:xfrm>
            <a:off x="2894012" y="2448580"/>
            <a:ext cx="2664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noProof="1"/>
              <a:t>i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F5DD62A-ED67-42DF-B9EA-2BA9FBD5C6C3}"/>
              </a:ext>
            </a:extLst>
          </p:cNvPr>
          <p:cNvSpPr txBox="1"/>
          <p:nvPr/>
        </p:nvSpPr>
        <p:spPr>
          <a:xfrm>
            <a:off x="3906425" y="2448580"/>
            <a:ext cx="2712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noProof="1"/>
              <a:t>j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46D733C-C1A2-49C5-9BFF-6019DBC59968}"/>
              </a:ext>
            </a:extLst>
          </p:cNvPr>
          <p:cNvSpPr txBox="1"/>
          <p:nvPr/>
        </p:nvSpPr>
        <p:spPr>
          <a:xfrm>
            <a:off x="531812" y="1295400"/>
            <a:ext cx="43573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Steps count: 35 + 1 </a:t>
            </a:r>
            <a:r>
              <a:rPr lang="en-US" sz="3200" b="1" dirty="0">
                <a:sym typeface="Wingdings"/>
              </a:rPr>
              <a:t> 36</a:t>
            </a:r>
            <a:endParaRPr lang="bg-BG" sz="3200" b="1" dirty="0"/>
          </a:p>
        </p:txBody>
      </p:sp>
    </p:spTree>
    <p:extLst>
      <p:ext uri="{BB962C8B-B14F-4D97-AF65-F5344CB8AC3E}">
        <p14:creationId xmlns:p14="http://schemas.microsoft.com/office/powerpoint/2010/main" val="2862852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Bubble Sort Visualization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38A442E-4061-4DD0-8A6B-F3C582846C4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2564" y="2971800"/>
            <a:ext cx="932848" cy="135449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365039F-C0B9-4E99-82F5-8A17BAD1D0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1364" y="2971800"/>
            <a:ext cx="932848" cy="135449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E289FDF-E381-4206-B35A-0D6090F623E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1964" y="2971800"/>
            <a:ext cx="932848" cy="135449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D5BCE26-06A1-4C1C-B95C-2D12F83FE51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3164" y="2971800"/>
            <a:ext cx="932848" cy="135449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CA72AF3-38AD-41E6-9E35-5DB201A6D6B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3764" y="2971800"/>
            <a:ext cx="932848" cy="135449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1C63D74-EA2F-4DDD-B378-74EF870F02A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4398" y="2971800"/>
            <a:ext cx="932848" cy="135449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697EF1E2-F1EB-4653-9064-DD994231578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9215" y="2971800"/>
            <a:ext cx="932848" cy="1354494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2733336D-9222-4929-A1C2-3529D9018CB4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0764" y="2971800"/>
            <a:ext cx="932848" cy="135449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162409C-D5D9-4579-94FE-E64D8D29D274}"/>
              </a:ext>
            </a:extLst>
          </p:cNvPr>
          <p:cNvSpPr txBox="1"/>
          <p:nvPr/>
        </p:nvSpPr>
        <p:spPr>
          <a:xfrm>
            <a:off x="3896371" y="2448580"/>
            <a:ext cx="2664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noProof="1"/>
              <a:t>i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F5DD62A-ED67-42DF-B9EA-2BA9FBD5C6C3}"/>
              </a:ext>
            </a:extLst>
          </p:cNvPr>
          <p:cNvSpPr txBox="1"/>
          <p:nvPr/>
        </p:nvSpPr>
        <p:spPr>
          <a:xfrm>
            <a:off x="4908784" y="2448580"/>
            <a:ext cx="2712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noProof="1"/>
              <a:t>j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46D733C-C1A2-49C5-9BFF-6019DBC59968}"/>
              </a:ext>
            </a:extLst>
          </p:cNvPr>
          <p:cNvSpPr txBox="1"/>
          <p:nvPr/>
        </p:nvSpPr>
        <p:spPr>
          <a:xfrm>
            <a:off x="531812" y="1295400"/>
            <a:ext cx="43573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Steps count: 36 + 1 </a:t>
            </a:r>
            <a:r>
              <a:rPr lang="en-US" sz="3200" b="1" dirty="0">
                <a:sym typeface="Wingdings"/>
              </a:rPr>
              <a:t> 37</a:t>
            </a:r>
            <a:endParaRPr lang="bg-BG" sz="3200" b="1" dirty="0"/>
          </a:p>
        </p:txBody>
      </p:sp>
    </p:spTree>
    <p:extLst>
      <p:ext uri="{BB962C8B-B14F-4D97-AF65-F5344CB8AC3E}">
        <p14:creationId xmlns:p14="http://schemas.microsoft.com/office/powerpoint/2010/main" val="2098499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Bubble Sort Visualization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38A442E-4061-4DD0-8A6B-F3C582846C4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2564" y="2971800"/>
            <a:ext cx="932848" cy="135449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365039F-C0B9-4E99-82F5-8A17BAD1D0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1364" y="2971800"/>
            <a:ext cx="932848" cy="135449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E289FDF-E381-4206-B35A-0D6090F623E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1964" y="2971800"/>
            <a:ext cx="932848" cy="135449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D5BCE26-06A1-4C1C-B95C-2D12F83FE51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3164" y="2971800"/>
            <a:ext cx="932848" cy="135449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CA72AF3-38AD-41E6-9E35-5DB201A6D6B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3764" y="2971800"/>
            <a:ext cx="932848" cy="135449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1C63D74-EA2F-4DDD-B378-74EF870F02A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4398" y="2971800"/>
            <a:ext cx="932848" cy="135449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697EF1E2-F1EB-4653-9064-DD994231578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9215" y="2971800"/>
            <a:ext cx="932848" cy="1354494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2733336D-9222-4929-A1C2-3529D9018CB4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0764" y="2971800"/>
            <a:ext cx="932848" cy="135449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162409C-D5D9-4579-94FE-E64D8D29D274}"/>
              </a:ext>
            </a:extLst>
          </p:cNvPr>
          <p:cNvSpPr txBox="1"/>
          <p:nvPr/>
        </p:nvSpPr>
        <p:spPr>
          <a:xfrm>
            <a:off x="4886971" y="2448580"/>
            <a:ext cx="2664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noProof="1"/>
              <a:t>i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F5DD62A-ED67-42DF-B9EA-2BA9FBD5C6C3}"/>
              </a:ext>
            </a:extLst>
          </p:cNvPr>
          <p:cNvSpPr txBox="1"/>
          <p:nvPr/>
        </p:nvSpPr>
        <p:spPr>
          <a:xfrm>
            <a:off x="5899384" y="2448580"/>
            <a:ext cx="2712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noProof="1"/>
              <a:t>j</a:t>
            </a:r>
          </a:p>
        </p:txBody>
      </p:sp>
      <p:cxnSp>
        <p:nvCxnSpPr>
          <p:cNvPr id="14" name="Straight Connector 11"/>
          <p:cNvCxnSpPr/>
          <p:nvPr/>
        </p:nvCxnSpPr>
        <p:spPr>
          <a:xfrm rot="5400000">
            <a:off x="5481817" y="3819705"/>
            <a:ext cx="12700" cy="1212490"/>
          </a:xfrm>
          <a:prstGeom prst="curvedConnector3">
            <a:avLst>
              <a:gd name="adj1" fmla="val 5717646"/>
            </a:avLst>
          </a:prstGeom>
          <a:ln w="38100">
            <a:solidFill>
              <a:schemeClr val="accent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846D733C-C1A2-49C5-9BFF-6019DBC59968}"/>
              </a:ext>
            </a:extLst>
          </p:cNvPr>
          <p:cNvSpPr txBox="1"/>
          <p:nvPr/>
        </p:nvSpPr>
        <p:spPr>
          <a:xfrm>
            <a:off x="531812" y="1295400"/>
            <a:ext cx="49568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Steps count: 37 + 1 + 1 </a:t>
            </a:r>
            <a:r>
              <a:rPr lang="en-US" sz="3200" b="1" dirty="0">
                <a:sym typeface="Wingdings"/>
              </a:rPr>
              <a:t> 39</a:t>
            </a:r>
            <a:endParaRPr lang="bg-BG" sz="3200" b="1" dirty="0"/>
          </a:p>
        </p:txBody>
      </p:sp>
    </p:spTree>
    <p:extLst>
      <p:ext uri="{BB962C8B-B14F-4D97-AF65-F5344CB8AC3E}">
        <p14:creationId xmlns:p14="http://schemas.microsoft.com/office/powerpoint/2010/main" val="3354663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Bubble Sort Visualization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38A442E-4061-4DD0-8A6B-F3C582846C4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1964" y="2971800"/>
            <a:ext cx="932848" cy="135449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365039F-C0B9-4E99-82F5-8A17BAD1D0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1364" y="2971800"/>
            <a:ext cx="932848" cy="135449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E289FDF-E381-4206-B35A-0D6090F623E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2564" y="2989943"/>
            <a:ext cx="932848" cy="135449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D5BCE26-06A1-4C1C-B95C-2D12F83FE51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3164" y="2971800"/>
            <a:ext cx="932848" cy="135449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CA72AF3-38AD-41E6-9E35-5DB201A6D6B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3764" y="2971800"/>
            <a:ext cx="932848" cy="135449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1C63D74-EA2F-4DDD-B378-74EF870F02A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4398" y="2971800"/>
            <a:ext cx="932848" cy="135449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697EF1E2-F1EB-4653-9064-DD994231578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9215" y="2971800"/>
            <a:ext cx="932848" cy="1354494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2733336D-9222-4929-A1C2-3529D9018CB4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0764" y="2971800"/>
            <a:ext cx="932848" cy="135449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162409C-D5D9-4579-94FE-E64D8D29D274}"/>
              </a:ext>
            </a:extLst>
          </p:cNvPr>
          <p:cNvSpPr txBox="1"/>
          <p:nvPr/>
        </p:nvSpPr>
        <p:spPr>
          <a:xfrm>
            <a:off x="2817812" y="2448580"/>
            <a:ext cx="2664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noProof="1"/>
              <a:t>i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F5DD62A-ED67-42DF-B9EA-2BA9FBD5C6C3}"/>
              </a:ext>
            </a:extLst>
          </p:cNvPr>
          <p:cNvSpPr txBox="1"/>
          <p:nvPr/>
        </p:nvSpPr>
        <p:spPr>
          <a:xfrm>
            <a:off x="3830225" y="2448580"/>
            <a:ext cx="2712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noProof="1"/>
              <a:t>j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46D733C-C1A2-49C5-9BFF-6019DBC59968}"/>
              </a:ext>
            </a:extLst>
          </p:cNvPr>
          <p:cNvSpPr txBox="1"/>
          <p:nvPr/>
        </p:nvSpPr>
        <p:spPr>
          <a:xfrm>
            <a:off x="531812" y="1295400"/>
            <a:ext cx="43573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Steps count: 39 + 1 </a:t>
            </a:r>
            <a:r>
              <a:rPr lang="en-US" sz="3200" b="1" dirty="0">
                <a:sym typeface="Wingdings"/>
              </a:rPr>
              <a:t> 40</a:t>
            </a:r>
            <a:endParaRPr lang="bg-BG" sz="3200" b="1" dirty="0"/>
          </a:p>
        </p:txBody>
      </p:sp>
    </p:spTree>
    <p:extLst>
      <p:ext uri="{BB962C8B-B14F-4D97-AF65-F5344CB8AC3E}">
        <p14:creationId xmlns:p14="http://schemas.microsoft.com/office/powerpoint/2010/main" val="775457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Bubble Sort Visualization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38A442E-4061-4DD0-8A6B-F3C582846C4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1964" y="2971800"/>
            <a:ext cx="932848" cy="135449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365039F-C0B9-4E99-82F5-8A17BAD1D0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1364" y="2971800"/>
            <a:ext cx="932848" cy="135449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E289FDF-E381-4206-B35A-0D6090F623E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2564" y="2989943"/>
            <a:ext cx="932848" cy="135449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D5BCE26-06A1-4C1C-B95C-2D12F83FE51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3164" y="2971800"/>
            <a:ext cx="932848" cy="135449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CA72AF3-38AD-41E6-9E35-5DB201A6D6B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3764" y="2971800"/>
            <a:ext cx="932848" cy="135449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1C63D74-EA2F-4DDD-B378-74EF870F02A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4398" y="2971800"/>
            <a:ext cx="932848" cy="135449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697EF1E2-F1EB-4653-9064-DD994231578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9215" y="2971800"/>
            <a:ext cx="932848" cy="1354494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2733336D-9222-4929-A1C2-3529D9018CB4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0764" y="2971800"/>
            <a:ext cx="932848" cy="135449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162409C-D5D9-4579-94FE-E64D8D29D274}"/>
              </a:ext>
            </a:extLst>
          </p:cNvPr>
          <p:cNvSpPr txBox="1"/>
          <p:nvPr/>
        </p:nvSpPr>
        <p:spPr>
          <a:xfrm>
            <a:off x="3896371" y="2448580"/>
            <a:ext cx="2664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noProof="1"/>
              <a:t>i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F5DD62A-ED67-42DF-B9EA-2BA9FBD5C6C3}"/>
              </a:ext>
            </a:extLst>
          </p:cNvPr>
          <p:cNvSpPr txBox="1"/>
          <p:nvPr/>
        </p:nvSpPr>
        <p:spPr>
          <a:xfrm>
            <a:off x="4908784" y="2448580"/>
            <a:ext cx="2712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noProof="1"/>
              <a:t>j</a:t>
            </a:r>
          </a:p>
        </p:txBody>
      </p:sp>
      <p:cxnSp>
        <p:nvCxnSpPr>
          <p:cNvPr id="14" name="Straight Connector 11"/>
          <p:cNvCxnSpPr/>
          <p:nvPr/>
        </p:nvCxnSpPr>
        <p:spPr>
          <a:xfrm rot="5400000">
            <a:off x="4408307" y="3819705"/>
            <a:ext cx="12700" cy="1212490"/>
          </a:xfrm>
          <a:prstGeom prst="curvedConnector3">
            <a:avLst>
              <a:gd name="adj1" fmla="val 5717646"/>
            </a:avLst>
          </a:prstGeom>
          <a:ln w="38100">
            <a:solidFill>
              <a:schemeClr val="accent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846D733C-C1A2-49C5-9BFF-6019DBC59968}"/>
              </a:ext>
            </a:extLst>
          </p:cNvPr>
          <p:cNvSpPr txBox="1"/>
          <p:nvPr/>
        </p:nvSpPr>
        <p:spPr>
          <a:xfrm>
            <a:off x="531812" y="1295400"/>
            <a:ext cx="49568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Steps count: 40 + 1 + 1 </a:t>
            </a:r>
            <a:r>
              <a:rPr lang="en-US" sz="3200" b="1" dirty="0">
                <a:sym typeface="Wingdings"/>
              </a:rPr>
              <a:t> 42</a:t>
            </a:r>
            <a:endParaRPr lang="bg-BG" sz="3200" b="1" dirty="0"/>
          </a:p>
        </p:txBody>
      </p:sp>
    </p:spTree>
    <p:extLst>
      <p:ext uri="{BB962C8B-B14F-4D97-AF65-F5344CB8AC3E}">
        <p14:creationId xmlns:p14="http://schemas.microsoft.com/office/powerpoint/2010/main" val="2332725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Bubble Sort Visualization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38A442E-4061-4DD0-8A6B-F3C582846C4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1364" y="2989943"/>
            <a:ext cx="932848" cy="135449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365039F-C0B9-4E99-82F5-8A17BAD1D0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1964" y="2971800"/>
            <a:ext cx="932848" cy="135449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E289FDF-E381-4206-B35A-0D6090F623E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2564" y="2989943"/>
            <a:ext cx="932848" cy="135449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D5BCE26-06A1-4C1C-B95C-2D12F83FE51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3164" y="2971800"/>
            <a:ext cx="932848" cy="135449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CA72AF3-38AD-41E6-9E35-5DB201A6D6B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3764" y="2971800"/>
            <a:ext cx="932848" cy="135449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1C63D74-EA2F-4DDD-B378-74EF870F02A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4398" y="2971800"/>
            <a:ext cx="932848" cy="135449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697EF1E2-F1EB-4653-9064-DD994231578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9215" y="2971800"/>
            <a:ext cx="932848" cy="1354494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2733336D-9222-4929-A1C2-3529D9018CB4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0764" y="2971800"/>
            <a:ext cx="932848" cy="135449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162409C-D5D9-4579-94FE-E64D8D29D274}"/>
              </a:ext>
            </a:extLst>
          </p:cNvPr>
          <p:cNvSpPr txBox="1"/>
          <p:nvPr/>
        </p:nvSpPr>
        <p:spPr>
          <a:xfrm>
            <a:off x="2817812" y="2448580"/>
            <a:ext cx="2664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noProof="1"/>
              <a:t>i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F5DD62A-ED67-42DF-B9EA-2BA9FBD5C6C3}"/>
              </a:ext>
            </a:extLst>
          </p:cNvPr>
          <p:cNvSpPr txBox="1"/>
          <p:nvPr/>
        </p:nvSpPr>
        <p:spPr>
          <a:xfrm>
            <a:off x="3830225" y="2448580"/>
            <a:ext cx="2712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noProof="1"/>
              <a:t>j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46D733C-C1A2-49C5-9BFF-6019DBC59968}"/>
              </a:ext>
            </a:extLst>
          </p:cNvPr>
          <p:cNvSpPr txBox="1"/>
          <p:nvPr/>
        </p:nvSpPr>
        <p:spPr>
          <a:xfrm>
            <a:off x="531812" y="1295400"/>
            <a:ext cx="43573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Steps count: 42 + 1 </a:t>
            </a:r>
            <a:r>
              <a:rPr lang="en-US" sz="3200" b="1" dirty="0">
                <a:sym typeface="Wingdings"/>
              </a:rPr>
              <a:t> 43</a:t>
            </a:r>
            <a:endParaRPr lang="bg-BG" sz="3200" b="1" dirty="0"/>
          </a:p>
        </p:txBody>
      </p:sp>
    </p:spTree>
    <p:extLst>
      <p:ext uri="{BB962C8B-B14F-4D97-AF65-F5344CB8AC3E}">
        <p14:creationId xmlns:p14="http://schemas.microsoft.com/office/powerpoint/2010/main" val="4231212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Bubble Sort Visualization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38A442E-4061-4DD0-8A6B-F3C582846C4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1364" y="2989943"/>
            <a:ext cx="932848" cy="135449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365039F-C0B9-4E99-82F5-8A17BAD1D0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1964" y="2971800"/>
            <a:ext cx="932848" cy="135449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E289FDF-E381-4206-B35A-0D6090F623E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2564" y="2989943"/>
            <a:ext cx="932848" cy="135449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D5BCE26-06A1-4C1C-B95C-2D12F83FE51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3164" y="2971800"/>
            <a:ext cx="932848" cy="135449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CA72AF3-38AD-41E6-9E35-5DB201A6D6B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3764" y="2971800"/>
            <a:ext cx="932848" cy="135449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1C63D74-EA2F-4DDD-B378-74EF870F02A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4398" y="2971800"/>
            <a:ext cx="932848" cy="135449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697EF1E2-F1EB-4653-9064-DD994231578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9215" y="2971800"/>
            <a:ext cx="932848" cy="1354494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2733336D-9222-4929-A1C2-3529D9018CB4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0764" y="2971800"/>
            <a:ext cx="932848" cy="135449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46D733C-C1A2-49C5-9BFF-6019DBC59968}"/>
              </a:ext>
            </a:extLst>
          </p:cNvPr>
          <p:cNvSpPr txBox="1"/>
          <p:nvPr/>
        </p:nvSpPr>
        <p:spPr>
          <a:xfrm>
            <a:off x="531812" y="1295400"/>
            <a:ext cx="43573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Steps count: 43 + 1 </a:t>
            </a:r>
            <a:r>
              <a:rPr lang="en-US" sz="3200" b="1" dirty="0">
                <a:sym typeface="Wingdings"/>
              </a:rPr>
              <a:t> 44</a:t>
            </a:r>
            <a:endParaRPr lang="bg-BG" sz="3200" b="1" dirty="0"/>
          </a:p>
        </p:txBody>
      </p:sp>
    </p:spTree>
    <p:extLst>
      <p:ext uri="{BB962C8B-B14F-4D97-AF65-F5344CB8AC3E}">
        <p14:creationId xmlns:p14="http://schemas.microsoft.com/office/powerpoint/2010/main" val="43342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Bubble Sort Visualization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38A442E-4061-4DD0-8A6B-F3C582846C4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1364" y="2989943"/>
            <a:ext cx="932848" cy="135449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365039F-C0B9-4E99-82F5-8A17BAD1D0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1964" y="2971800"/>
            <a:ext cx="932848" cy="135449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E289FDF-E381-4206-B35A-0D6090F623E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2564" y="2989943"/>
            <a:ext cx="932848" cy="135449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D5BCE26-06A1-4C1C-B95C-2D12F83FE51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3164" y="2971800"/>
            <a:ext cx="932848" cy="135449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CA72AF3-38AD-41E6-9E35-5DB201A6D6B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3764" y="2971800"/>
            <a:ext cx="932848" cy="135449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1C63D74-EA2F-4DDD-B378-74EF870F02A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4398" y="2971800"/>
            <a:ext cx="932848" cy="135449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697EF1E2-F1EB-4653-9064-DD994231578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9215" y="2971800"/>
            <a:ext cx="932848" cy="1354494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2733336D-9222-4929-A1C2-3529D9018CB4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0764" y="2971800"/>
            <a:ext cx="932848" cy="135449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46D733C-C1A2-49C5-9BFF-6019DBC59968}"/>
              </a:ext>
            </a:extLst>
          </p:cNvPr>
          <p:cNvSpPr txBox="1"/>
          <p:nvPr/>
        </p:nvSpPr>
        <p:spPr>
          <a:xfrm>
            <a:off x="3579812" y="1806714"/>
            <a:ext cx="533293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Total count of steps : </a:t>
            </a:r>
            <a:r>
              <a:rPr lang="en-US" sz="4000" b="1" dirty="0">
                <a:sym typeface="Wingdings"/>
              </a:rPr>
              <a:t>44 </a:t>
            </a:r>
            <a:endParaRPr lang="bg-BG" sz="4000" b="1" dirty="0"/>
          </a:p>
        </p:txBody>
      </p:sp>
    </p:spTree>
    <p:extLst>
      <p:ext uri="{BB962C8B-B14F-4D97-AF65-F5344CB8AC3E}">
        <p14:creationId xmlns:p14="http://schemas.microsoft.com/office/powerpoint/2010/main" val="4186954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06BFD89-1DEC-4C2D-BAC1-C7147D6E1C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B3C25AA-25E6-4AF5-90DB-AFBACFF61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Bubble Sort Code</a:t>
            </a:r>
            <a:endParaRPr lang="bg-BG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2DECC26-AAE3-45A1-AC6A-4814B38042C1}"/>
              </a:ext>
            </a:extLst>
          </p:cNvPr>
          <p:cNvSpPr/>
          <p:nvPr/>
        </p:nvSpPr>
        <p:spPr>
          <a:xfrm>
            <a:off x="608012" y="1600200"/>
            <a:ext cx="10591800" cy="415498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boolean swapped = true;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do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swapped = false; 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for (int ind = 0; ind &lt; collection.length - 1; ind++){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if (collection[ind] &gt; collection[ind + 1]){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	 swap(collection, ind, ind + 1);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 swapped = true;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 while (swapped)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AutoShape 7">
            <a:extLst>
              <a:ext uri="{FF2B5EF4-FFF2-40B4-BE49-F238E27FC236}">
                <a16:creationId xmlns:a16="http://schemas.microsoft.com/office/drawing/2014/main" id="{806D86DC-C30B-483F-AA82-D7FAB9ED51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03812" y="5742484"/>
            <a:ext cx="3457802" cy="830080"/>
          </a:xfrm>
          <a:prstGeom prst="wedgeRoundRectCallout">
            <a:avLst>
              <a:gd name="adj1" fmla="val -82108"/>
              <a:gd name="adj2" fmla="val -11047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chemeClr val="tx2">
                    <a:lumMod val="75000"/>
                  </a:schemeClr>
                </a:solidFill>
              </a:rPr>
              <a:t>Stop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800" noProof="1">
                <a:solidFill>
                  <a:schemeClr val="tx1"/>
                </a:solidFill>
              </a:rPr>
              <a:t>if the collection is already sorted </a:t>
            </a:r>
          </a:p>
        </p:txBody>
      </p:sp>
      <p:sp>
        <p:nvSpPr>
          <p:cNvPr id="7" name="AutoShape 7">
            <a:extLst>
              <a:ext uri="{FF2B5EF4-FFF2-40B4-BE49-F238E27FC236}">
                <a16:creationId xmlns:a16="http://schemas.microsoft.com/office/drawing/2014/main" id="{806D86DC-C30B-483F-AA82-D7FAB9ED51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3212" y="4267200"/>
            <a:ext cx="3590019" cy="830080"/>
          </a:xfrm>
          <a:prstGeom prst="wedgeRoundRectCallout">
            <a:avLst>
              <a:gd name="adj1" fmla="val -74275"/>
              <a:gd name="adj2" fmla="val -9320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chemeClr val="tx2">
                    <a:lumMod val="75000"/>
                  </a:schemeClr>
                </a:solidFill>
              </a:rPr>
              <a:t>Swap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800" noProof="1">
                <a:solidFill>
                  <a:schemeClr val="tx1"/>
                </a:solidFill>
              </a:rPr>
              <a:t>with next element, if its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</a:rPr>
              <a:t>smaller </a:t>
            </a:r>
          </a:p>
        </p:txBody>
      </p:sp>
    </p:spTree>
    <p:extLst>
      <p:ext uri="{BB962C8B-B14F-4D97-AF65-F5344CB8AC3E}">
        <p14:creationId xmlns:p14="http://schemas.microsoft.com/office/powerpoint/2010/main" val="2453094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295400"/>
            <a:ext cx="11804822" cy="4563879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chemeClr val="tx2">
                    <a:lumMod val="75000"/>
                  </a:schemeClr>
                </a:solidFill>
              </a:rPr>
              <a:t>Sorting algorithm</a:t>
            </a:r>
          </a:p>
          <a:p>
            <a:pPr lvl="1"/>
            <a:r>
              <a:rPr lang="en-US" sz="3600" dirty="0"/>
              <a:t>An algorithm that rearranges elements in a collection</a:t>
            </a:r>
          </a:p>
          <a:p>
            <a:pPr lvl="2"/>
            <a:r>
              <a:rPr lang="en-US" sz="3200" dirty="0"/>
              <a:t>In non-decreasing order</a:t>
            </a:r>
          </a:p>
          <a:p>
            <a:pPr lvl="1"/>
            <a:r>
              <a:rPr lang="en-US" sz="3600" dirty="0"/>
              <a:t>Elements must be </a:t>
            </a:r>
            <a:r>
              <a:rPr lang="en-US" sz="3600" b="1" dirty="0">
                <a:solidFill>
                  <a:schemeClr val="tx2">
                    <a:lumMod val="75000"/>
                  </a:schemeClr>
                </a:solidFill>
              </a:rPr>
              <a:t>comparable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Sorting Algorithm?</a:t>
            </a:r>
          </a:p>
        </p:txBody>
      </p:sp>
      <p:pic>
        <p:nvPicPr>
          <p:cNvPr id="5" name="Picture 8" descr="http://panthema.net/2013/sound-of-sorting/thumb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6890" y="2664219"/>
            <a:ext cx="2913244" cy="2136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1915878"/>
              </p:ext>
            </p:extLst>
          </p:nvPr>
        </p:nvGraphicFramePr>
        <p:xfrm>
          <a:off x="1217612" y="5638800"/>
          <a:ext cx="2667000" cy="438912"/>
        </p:xfrm>
        <a:graphic>
          <a:graphicData uri="http://schemas.openxmlformats.org/drawingml/2006/table">
            <a:tbl>
              <a:tblPr/>
              <a:tblGrid>
                <a:gridCol w="5348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30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302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302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3302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62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10</a:t>
                      </a:r>
                      <a:endParaRPr kumimoji="1" lang="bg-BG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3</a:t>
                      </a:r>
                      <a:endParaRPr kumimoji="1" lang="bg-BG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7</a:t>
                      </a:r>
                      <a:endParaRPr kumimoji="1" lang="bg-BG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3</a:t>
                      </a:r>
                      <a:endParaRPr kumimoji="1" lang="bg-BG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4</a:t>
                      </a:r>
                      <a:endParaRPr kumimoji="1" lang="bg-BG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522412" y="5010912"/>
            <a:ext cx="20902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Unsorted list</a:t>
            </a:r>
          </a:p>
        </p:txBody>
      </p:sp>
      <p:graphicFrame>
        <p:nvGraphicFramePr>
          <p:cNvPr id="8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6107166"/>
              </p:ext>
            </p:extLst>
          </p:nvPr>
        </p:nvGraphicFramePr>
        <p:xfrm>
          <a:off x="7999412" y="5638800"/>
          <a:ext cx="2667000" cy="438912"/>
        </p:xfrm>
        <a:graphic>
          <a:graphicData uri="http://schemas.openxmlformats.org/drawingml/2006/table">
            <a:tbl>
              <a:tblPr/>
              <a:tblGrid>
                <a:gridCol w="5348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30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302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302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3302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62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3</a:t>
                      </a:r>
                      <a:endParaRPr kumimoji="1" lang="bg-BG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3</a:t>
                      </a:r>
                      <a:endParaRPr kumimoji="1" lang="bg-BG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4</a:t>
                      </a:r>
                      <a:endParaRPr kumimoji="1" lang="bg-BG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7</a:t>
                      </a:r>
                      <a:endParaRPr kumimoji="1" lang="bg-BG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10</a:t>
                      </a:r>
                      <a:endParaRPr kumimoji="1" lang="bg-BG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8304212" y="5010912"/>
            <a:ext cx="16911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Sorted list</a:t>
            </a:r>
          </a:p>
        </p:txBody>
      </p:sp>
      <p:pic>
        <p:nvPicPr>
          <p:cNvPr id="10" name="Picture 2" descr="http://www.magister.fi/wp-content/uploads/2012/10/process_automation_ic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880" y="5315712"/>
            <a:ext cx="1085088" cy="1085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Arrow Connector 10"/>
          <p:cNvCxnSpPr/>
          <p:nvPr/>
        </p:nvCxnSpPr>
        <p:spPr>
          <a:xfrm>
            <a:off x="4494212" y="5849112"/>
            <a:ext cx="4572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6932612" y="5843946"/>
            <a:ext cx="4572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371925" y="4937681"/>
            <a:ext cx="1174680" cy="429070"/>
          </a:xfrm>
          <a:prstGeom prst="rect">
            <a:avLst/>
          </a:prstGeom>
          <a:noFill/>
        </p:spPr>
        <p:txBody>
          <a:bodyPr wrap="none" rtlCol="0">
            <a:prstTxWarp prst="textChevron">
              <a:avLst/>
            </a:prstTxWarp>
            <a:spAutoFit/>
          </a:bodyPr>
          <a:lstStyle/>
          <a:p>
            <a:r>
              <a:rPr lang="en-US" sz="2000" b="1" dirty="0">
                <a:solidFill>
                  <a:schemeClr val="tx2">
                    <a:lumMod val="75000"/>
                  </a:schemeClr>
                </a:solidFill>
              </a:rPr>
              <a:t>sorting</a:t>
            </a:r>
          </a:p>
        </p:txBody>
      </p:sp>
    </p:spTree>
    <p:extLst>
      <p:ext uri="{BB962C8B-B14F-4D97-AF65-F5344CB8AC3E}">
        <p14:creationId xmlns:p14="http://schemas.microsoft.com/office/powerpoint/2010/main" val="211335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3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Sorting Algorithms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1723122"/>
              </p:ext>
            </p:extLst>
          </p:nvPr>
        </p:nvGraphicFramePr>
        <p:xfrm>
          <a:off x="1674812" y="2514600"/>
          <a:ext cx="5181600" cy="20103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83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5321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685800">
                <a:tc>
                  <a:txBody>
                    <a:bodyPr/>
                    <a:lstStyle/>
                    <a:p>
                      <a:pPr algn="ctr"/>
                      <a:r>
                        <a:rPr lang="en-US" sz="2800" noProof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Name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noProof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Steps</a:t>
                      </a:r>
                      <a:r>
                        <a:rPr lang="en-US" sz="2800" baseline="0" noProof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Count</a:t>
                      </a:r>
                      <a:endParaRPr lang="en-US" sz="2800" noProof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0954">
                <a:tc>
                  <a:txBody>
                    <a:bodyPr/>
                    <a:lstStyle/>
                    <a:p>
                      <a:pPr algn="ctr"/>
                      <a:r>
                        <a:rPr lang="en-US" sz="2600" b="1" noProof="1">
                          <a:hlinkClick r:id="rId2"/>
                        </a:rPr>
                        <a:t>Selection Sort</a:t>
                      </a:r>
                      <a:endParaRPr lang="en-US" sz="2600" b="1" noProof="1">
                        <a:solidFill>
                          <a:srgbClr val="7030A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000000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noProof="1">
                          <a:solidFill>
                            <a:schemeClr val="tx1"/>
                          </a:solidFill>
                        </a:rPr>
                        <a:t>41</a:t>
                      </a: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00000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3614">
                <a:tc>
                  <a:txBody>
                    <a:bodyPr/>
                    <a:lstStyle/>
                    <a:p>
                      <a:pPr algn="ctr"/>
                      <a:r>
                        <a:rPr lang="en-US" sz="2600" b="1" noProof="1">
                          <a:hlinkClick r:id="rId3"/>
                        </a:rPr>
                        <a:t>Bubble Sort</a:t>
                      </a:r>
                      <a:endParaRPr lang="en-US" sz="2600" b="1" noProof="1">
                        <a:solidFill>
                          <a:srgbClr val="7030A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000000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noProof="1">
                          <a:solidFill>
                            <a:schemeClr val="tx1"/>
                          </a:solidFill>
                        </a:rPr>
                        <a:t>44</a:t>
                      </a: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00000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AutoShape 7">
            <a:extLst>
              <a:ext uri="{FF2B5EF4-FFF2-40B4-BE49-F238E27FC236}">
                <a16:creationId xmlns:a16="http://schemas.microsoft.com/office/drawing/2014/main" id="{806D86DC-C30B-483F-AA82-D7FAB9ED51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18412" y="1752600"/>
            <a:ext cx="3810000" cy="1295400"/>
          </a:xfrm>
          <a:prstGeom prst="wedgeRoundRectCallout">
            <a:avLst>
              <a:gd name="adj1" fmla="val -73873"/>
              <a:gd name="adj2" fmla="val 12446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chemeClr val="tx1">
                    <a:lumMod val="95000"/>
                  </a:schemeClr>
                </a:solidFill>
              </a:rPr>
              <a:t>The number of steps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800" noProof="1">
                <a:solidFill>
                  <a:schemeClr val="tx1">
                    <a:lumMod val="95000"/>
                  </a:schemeClr>
                </a:solidFill>
              </a:rPr>
              <a:t>is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</a:rPr>
              <a:t>always </a:t>
            </a:r>
            <a:r>
              <a:rPr lang="de-DE" sz="2800" b="1" noProof="1">
                <a:solidFill>
                  <a:schemeClr val="tx2">
                    <a:lumMod val="75000"/>
                  </a:schemeClr>
                </a:solidFill>
              </a:rPr>
              <a:t>similar</a:t>
            </a:r>
            <a:endParaRPr lang="en-US" sz="2800" b="1" noProof="1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8" name="AutoShape 7">
            <a:extLst>
              <a:ext uri="{FF2B5EF4-FFF2-40B4-BE49-F238E27FC236}">
                <a16:creationId xmlns:a16="http://schemas.microsoft.com/office/drawing/2014/main" id="{806D86DC-C30B-483F-AA82-D7FAB9ED51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4724" y="1143000"/>
            <a:ext cx="4662488" cy="1143000"/>
          </a:xfrm>
          <a:prstGeom prst="wedgeRoundRectCallout">
            <a:avLst>
              <a:gd name="adj1" fmla="val 43310"/>
              <a:gd name="adj2" fmla="val 8139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chemeClr val="tx2">
                    <a:lumMod val="75000"/>
                  </a:schemeClr>
                </a:solidFill>
              </a:rPr>
              <a:t>Counting </a:t>
            </a:r>
            <a:r>
              <a:rPr lang="en-US" sz="2800" noProof="1">
                <a:solidFill>
                  <a:schemeClr val="tx1">
                    <a:lumMod val="95000"/>
                  </a:schemeClr>
                </a:solidFill>
              </a:rPr>
              <a:t>steps helps </a:t>
            </a:r>
            <a:r>
              <a:rPr lang="de-DE" sz="2800" noProof="1">
                <a:solidFill>
                  <a:schemeClr val="tx1">
                    <a:lumMod val="95000"/>
                  </a:schemeClr>
                </a:solidFill>
              </a:rPr>
              <a:t>defininig the algoirthm‘s </a:t>
            </a:r>
            <a:r>
              <a:rPr lang="de-DE" sz="2800" b="1" noProof="1">
                <a:solidFill>
                  <a:schemeClr val="tx2">
                    <a:lumMod val="75000"/>
                  </a:schemeClr>
                </a:solidFill>
              </a:rPr>
              <a:t>efficiency</a:t>
            </a:r>
            <a:endParaRPr lang="en-US" sz="2800" b="1" noProof="1">
              <a:solidFill>
                <a:schemeClr val="tx2">
                  <a:lumMod val="75000"/>
                </a:schemeClr>
              </a:solidFill>
            </a:endParaRP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350537"/>
              </p:ext>
            </p:extLst>
          </p:nvPr>
        </p:nvGraphicFramePr>
        <p:xfrm>
          <a:off x="1674812" y="4515286"/>
          <a:ext cx="5181600" cy="13072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83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5321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653614">
                <a:tc>
                  <a:txBody>
                    <a:bodyPr/>
                    <a:lstStyle/>
                    <a:p>
                      <a:pPr marL="0" marR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600" b="1" noProof="1">
                          <a:hlinkClick r:id="rId2"/>
                        </a:rPr>
                        <a:t>Merge Sort</a:t>
                      </a:r>
                      <a:endParaRPr lang="en-US" sz="2600" b="1" noProof="1">
                        <a:solidFill>
                          <a:srgbClr val="7030A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b="0" noProof="1">
                          <a:solidFill>
                            <a:schemeClr val="tx1"/>
                          </a:solidFill>
                        </a:rPr>
                        <a:t>24</a:t>
                      </a: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3614">
                <a:tc>
                  <a:txBody>
                    <a:bodyPr/>
                    <a:lstStyle/>
                    <a:p>
                      <a:pPr marL="0" marR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600" b="1" noProof="1">
                          <a:hlinkClick r:id="rId2"/>
                        </a:rPr>
                        <a:t>Quick Sort</a:t>
                      </a:r>
                      <a:endParaRPr lang="en-US" sz="2600" b="1" noProof="1">
                        <a:solidFill>
                          <a:srgbClr val="7030A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noProof="1">
                          <a:solidFill>
                            <a:schemeClr val="tx1"/>
                          </a:solidFill>
                        </a:rPr>
                        <a:t>35</a:t>
                      </a: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9" name="AutoShape 7">
            <a:extLst>
              <a:ext uri="{FF2B5EF4-FFF2-40B4-BE49-F238E27FC236}">
                <a16:creationId xmlns:a16="http://schemas.microsoft.com/office/drawing/2014/main" id="{806D86DC-C30B-483F-AA82-D7FAB9ED51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89812" y="4457700"/>
            <a:ext cx="4038600" cy="1295400"/>
          </a:xfrm>
          <a:prstGeom prst="wedgeRoundRectCallout">
            <a:avLst>
              <a:gd name="adj1" fmla="val -66503"/>
              <a:gd name="adj2" fmla="val -984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noProof="1">
                <a:solidFill>
                  <a:schemeClr val="tx1">
                    <a:lumMod val="95000"/>
                  </a:schemeClr>
                </a:solidFill>
              </a:rPr>
              <a:t>There are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</a:rPr>
              <a:t>sor</a:t>
            </a:r>
            <a:r>
              <a:rPr lang="de-DE" b="1" noProof="1">
                <a:solidFill>
                  <a:schemeClr val="tx2">
                    <a:lumMod val="75000"/>
                  </a:schemeClr>
                </a:solidFill>
              </a:rPr>
              <a:t>t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</a:rPr>
              <a:t>ing algorithms</a:t>
            </a:r>
            <a:r>
              <a:rPr lang="en-US" noProof="1">
                <a:solidFill>
                  <a:schemeClr val="tx1">
                    <a:lumMod val="95000"/>
                  </a:schemeClr>
                </a:solidFill>
              </a:rPr>
              <a:t> that can sort the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</a:rPr>
              <a:t>same deck</a:t>
            </a:r>
            <a:r>
              <a:rPr lang="en-US" noProof="1">
                <a:solidFill>
                  <a:schemeClr val="tx1">
                    <a:lumMod val="95000"/>
                  </a:schemeClr>
                </a:solidFill>
              </a:rPr>
              <a:t> of cards with much less steps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29887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51</a:t>
            </a:fld>
            <a:endParaRPr lang="en-US" dirty="0"/>
          </a:p>
        </p:txBody>
      </p:sp>
      <p:sp>
        <p:nvSpPr>
          <p:cNvPr id="466947" name="Rectangle 3"/>
          <p:cNvSpPr>
            <a:spLocks noGrp="1" noChangeArrowheads="1"/>
          </p:cNvSpPr>
          <p:nvPr>
            <p:ph idx="1"/>
          </p:nvPr>
        </p:nvSpPr>
        <p:spPr>
          <a:xfrm>
            <a:off x="150812" y="1143001"/>
            <a:ext cx="11734800" cy="3581400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3200" dirty="0"/>
              <a:t>A rough estimation of the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number of steps </a:t>
            </a:r>
          </a:p>
          <a:p>
            <a:pPr>
              <a:lnSpc>
                <a:spcPct val="110000"/>
              </a:lnSpc>
            </a:pPr>
            <a:r>
              <a:rPr lang="en-US" sz="3000" dirty="0">
                <a:ea typeface="굴림" pitchFamily="50" charset="-127"/>
              </a:rPr>
              <a:t>Steps count depends on the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ea typeface="굴림" pitchFamily="50" charset="-127"/>
              </a:rPr>
              <a:t>quantity of data </a:t>
            </a:r>
            <a:r>
              <a:rPr lang="en-US" sz="3000" dirty="0">
                <a:ea typeface="굴림" pitchFamily="50" charset="-127"/>
              </a:rPr>
              <a:t>being processed</a:t>
            </a:r>
          </a:p>
          <a:p>
            <a:pPr lvl="1">
              <a:lnSpc>
                <a:spcPct val="110000"/>
              </a:lnSpc>
            </a:pPr>
            <a:r>
              <a:rPr lang="en-US" sz="2800" dirty="0">
                <a:ea typeface="굴림" pitchFamily="50" charset="-127"/>
              </a:rPr>
              <a:t>The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a typeface="굴림" pitchFamily="50" charset="-127"/>
              </a:rPr>
              <a:t>bigger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ea typeface="굴림" pitchFamily="50" charset="-127"/>
              </a:rPr>
              <a:t> </a:t>
            </a:r>
            <a:r>
              <a:rPr lang="en-US" sz="2800" dirty="0">
                <a:ea typeface="굴림" pitchFamily="50" charset="-127"/>
              </a:rPr>
              <a:t>the collection, the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a typeface="굴림" pitchFamily="50" charset="-127"/>
              </a:rPr>
              <a:t>slower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ea typeface="굴림" pitchFamily="50" charset="-127"/>
              </a:rPr>
              <a:t> </a:t>
            </a:r>
            <a:r>
              <a:rPr lang="en-US" sz="2800" dirty="0">
                <a:ea typeface="굴림" pitchFamily="50" charset="-127"/>
              </a:rPr>
              <a:t>the algorithm</a:t>
            </a:r>
          </a:p>
          <a:p>
            <a:pPr lvl="1">
              <a:lnSpc>
                <a:spcPct val="110000"/>
              </a:lnSpc>
            </a:pPr>
            <a:r>
              <a:rPr lang="en-US" sz="2800" dirty="0">
                <a:ea typeface="굴림" pitchFamily="50" charset="-127"/>
              </a:rPr>
              <a:t>Numbers can’t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a typeface="굴림" pitchFamily="50" charset="-127"/>
              </a:rPr>
              <a:t>accurately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ea typeface="굴림" pitchFamily="50" charset="-127"/>
              </a:rPr>
              <a:t> </a:t>
            </a:r>
            <a:r>
              <a:rPr lang="en-US" sz="2800" dirty="0">
                <a:ea typeface="굴림" pitchFamily="50" charset="-127"/>
              </a:rPr>
              <a:t>describe it</a:t>
            </a:r>
          </a:p>
          <a:p>
            <a:pPr>
              <a:lnSpc>
                <a:spcPct val="110000"/>
              </a:lnSpc>
            </a:pPr>
            <a:r>
              <a:rPr lang="en-US" sz="3000" dirty="0">
                <a:ea typeface="굴림" pitchFamily="50" charset="-127"/>
              </a:rPr>
              <a:t>Instead we use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ea typeface="굴림" pitchFamily="50" charset="-127"/>
              </a:rPr>
              <a:t>functions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  <a:ea typeface="굴림" pitchFamily="50" charset="-127"/>
              </a:rPr>
              <a:t> </a:t>
            </a:r>
            <a:r>
              <a:rPr lang="en-US" sz="3000" dirty="0">
                <a:ea typeface="굴림" pitchFamily="50" charset="-127"/>
              </a:rPr>
              <a:t>to notate complexity:</a:t>
            </a:r>
          </a:p>
          <a:p>
            <a:pPr marL="609494" lvl="2" indent="-304747">
              <a:lnSpc>
                <a:spcPct val="110000"/>
              </a:lnSpc>
              <a:buClr>
                <a:srgbClr val="F2B254"/>
              </a:buClr>
              <a:buSzPct val="100000"/>
            </a:pPr>
            <a:endParaRPr lang="en-US" altLang="ko-KR" sz="3200" dirty="0">
              <a:ea typeface="굴림" pitchFamily="50" charset="-127"/>
            </a:endParaRPr>
          </a:p>
          <a:p>
            <a:pPr marL="377887" lvl="1" indent="0">
              <a:lnSpc>
                <a:spcPct val="110000"/>
              </a:lnSpc>
              <a:buNone/>
            </a:pPr>
            <a:endParaRPr lang="bg-BG" sz="3400" dirty="0"/>
          </a:p>
        </p:txBody>
      </p:sp>
      <p:sp>
        <p:nvSpPr>
          <p:cNvPr id="46694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altLang="ko-KR" dirty="0">
                <a:ea typeface="굴림" pitchFamily="50" charset="-127"/>
              </a:rPr>
              <a:t>What is algorithm complexity?</a:t>
            </a:r>
          </a:p>
        </p:txBody>
      </p:sp>
      <p:sp>
        <p:nvSpPr>
          <p:cNvPr id="3" name="Rectangle 2"/>
          <p:cNvSpPr/>
          <p:nvPr/>
        </p:nvSpPr>
        <p:spPr>
          <a:xfrm>
            <a:off x="2994024" y="5124271"/>
            <a:ext cx="3385863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 b="1" i="1" dirty="0">
                <a:ln w="9525">
                  <a:solidFill>
                    <a:prstClr val="black"/>
                  </a:solidFill>
                  <a:prstDash val="solid"/>
                </a:ln>
                <a:solidFill>
                  <a:schemeClr val="tx2">
                    <a:lumMod val="75000"/>
                  </a:schemeClr>
                </a:solidFill>
                <a:effectLst>
                  <a:outerShdw blurRad="12700" dist="38100" dir="2700000" algn="tl" rotWithShape="0">
                    <a:prstClr val="black">
                      <a:lumMod val="50000"/>
                    </a:prstClr>
                  </a:outerShdw>
                </a:effectLst>
              </a:rPr>
              <a:t>f</a:t>
            </a:r>
            <a:r>
              <a:rPr lang="en-US" sz="7200" b="1" dirty="0">
                <a:ln w="9525">
                  <a:solidFill>
                    <a:prstClr val="black"/>
                  </a:solidFill>
                  <a:prstDash val="solid"/>
                </a:ln>
                <a:solidFill>
                  <a:schemeClr val="tx2">
                    <a:lumMod val="75000"/>
                  </a:schemeClr>
                </a:solidFill>
                <a:effectLst>
                  <a:outerShdw blurRad="12700" dist="38100" dir="2700000" algn="tl" rotWithShape="0">
                    <a:prstClr val="black">
                      <a:lumMod val="50000"/>
                    </a:prstClr>
                  </a:outerShdw>
                </a:effectLst>
              </a:rPr>
              <a:t>(n) = 2n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2" name="AutoShape 7">
            <a:extLst>
              <a:ext uri="{FF2B5EF4-FFF2-40B4-BE49-F238E27FC236}">
                <a16:creationId xmlns:a16="http://schemas.microsoft.com/office/drawing/2014/main" id="{806D86DC-C30B-483F-AA82-D7FAB9ED51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0424" y="4495800"/>
            <a:ext cx="3276600" cy="571500"/>
          </a:xfrm>
          <a:prstGeom prst="wedgeRoundRectCallout">
            <a:avLst>
              <a:gd name="adj1" fmla="val 38215"/>
              <a:gd name="adj2" fmla="val 11286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chemeClr val="tx2">
                    <a:lumMod val="75000"/>
                  </a:schemeClr>
                </a:solidFill>
              </a:rPr>
              <a:t>n </a:t>
            </a:r>
            <a:r>
              <a:rPr lang="en-US" sz="2800" noProof="1">
                <a:solidFill>
                  <a:schemeClr val="tx1"/>
                </a:solidFill>
              </a:rPr>
              <a:t>is the problem size</a:t>
            </a:r>
            <a:endParaRPr lang="en-US" sz="2800" b="1" noProof="1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3" name="AutoShape 7">
            <a:extLst>
              <a:ext uri="{FF2B5EF4-FFF2-40B4-BE49-F238E27FC236}">
                <a16:creationId xmlns:a16="http://schemas.microsoft.com/office/drawing/2014/main" id="{806D86DC-C30B-483F-AA82-D7FAB9ED51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18424" y="4743271"/>
            <a:ext cx="3328988" cy="1524000"/>
          </a:xfrm>
          <a:prstGeom prst="wedgeRoundRectCallout">
            <a:avLst>
              <a:gd name="adj1" fmla="val -87025"/>
              <a:gd name="adj2" fmla="val 2320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Number of instructions </a:t>
            </a:r>
            <a:r>
              <a:rPr lang="en-US" dirty="0"/>
              <a:t>needed in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worst-case</a:t>
            </a:r>
            <a:r>
              <a:rPr lang="en-US" dirty="0"/>
              <a:t>, given a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n</a:t>
            </a:r>
            <a:endParaRPr lang="en-US" b="1" noProof="1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14" name="Picture 2" descr="http://www.unep.org/roap/portals/96/temp%20file%20for%20youth%20and%20civil%20society%20graphics/icon_resources_whit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6812" y="2819401"/>
            <a:ext cx="1371599" cy="1371599"/>
          </a:xfrm>
          <a:prstGeom prst="roundRect">
            <a:avLst>
              <a:gd name="adj" fmla="val 5312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2243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9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9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9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9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9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Sorting Algorithms (2)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0701159"/>
              </p:ext>
            </p:extLst>
          </p:nvPr>
        </p:nvGraphicFramePr>
        <p:xfrm>
          <a:off x="1293813" y="1723432"/>
          <a:ext cx="8381999" cy="20103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12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721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685800">
                <a:tc>
                  <a:txBody>
                    <a:bodyPr/>
                    <a:lstStyle/>
                    <a:p>
                      <a:pPr algn="ctr"/>
                      <a:r>
                        <a:rPr lang="en-US" sz="2800" noProof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Name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noProof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Complexity</a:t>
                      </a: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noProof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n</a:t>
                      </a: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aseline="0" noProof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f(n)</a:t>
                      </a:r>
                      <a:endParaRPr lang="en-US" sz="2800" noProof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0954">
                <a:tc>
                  <a:txBody>
                    <a:bodyPr/>
                    <a:lstStyle/>
                    <a:p>
                      <a:pPr algn="ctr"/>
                      <a:r>
                        <a:rPr lang="en-US" sz="2600" b="1" noProof="1">
                          <a:hlinkClick r:id="rId2"/>
                        </a:rPr>
                        <a:t>Selection Sort</a:t>
                      </a:r>
                      <a:endParaRPr lang="en-US" sz="2600" b="1" noProof="1">
                        <a:solidFill>
                          <a:srgbClr val="7030A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000000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600" noProof="1">
                          <a:solidFill>
                            <a:schemeClr val="tx1"/>
                          </a:solidFill>
                        </a:rPr>
                        <a:t>n</a:t>
                      </a:r>
                      <a:r>
                        <a:rPr lang="en-US" sz="2800" b="1" baseline="30000" dirty="0">
                          <a:ln w="9525">
                            <a:solidFill>
                              <a:prstClr val="black"/>
                            </a:solidFill>
                            <a:prstDash val="solid"/>
                          </a:ln>
                          <a:solidFill>
                            <a:schemeClr val="tx1">
                              <a:lumMod val="95000"/>
                            </a:schemeClr>
                          </a:solidFill>
                          <a:effectLst>
                            <a:outerShdw blurRad="12700" dist="38100" dir="2700000" algn="tl" rotWithShape="0">
                              <a:prstClr val="black">
                                <a:lumMod val="50000"/>
                              </a:prstClr>
                            </a:outerShdw>
                          </a:effectLst>
                        </a:rPr>
                        <a:t>2</a:t>
                      </a:r>
                      <a:r>
                        <a:rPr lang="en-US" sz="2600" noProof="1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a:txBody>
                  <a:tcPr anchor="ctr">
                    <a:solidFill>
                      <a:srgbClr val="000000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noProof="1">
                          <a:solidFill>
                            <a:schemeClr val="tx1"/>
                          </a:solidFill>
                        </a:rPr>
                        <a:t>100</a:t>
                      </a:r>
                    </a:p>
                  </a:txBody>
                  <a:tcPr anchor="ctr">
                    <a:solidFill>
                      <a:srgbClr val="000000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noProof="1">
                          <a:solidFill>
                            <a:schemeClr val="tx1"/>
                          </a:solidFill>
                        </a:rPr>
                        <a:t>≈ 100</a:t>
                      </a:r>
                      <a:r>
                        <a:rPr lang="en-US" sz="2600" baseline="0" noProof="1">
                          <a:solidFill>
                            <a:schemeClr val="tx1"/>
                          </a:solidFill>
                        </a:rPr>
                        <a:t> 00</a:t>
                      </a:r>
                      <a:endParaRPr lang="en-US" sz="2600" noProof="1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000000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3614">
                <a:tc>
                  <a:txBody>
                    <a:bodyPr/>
                    <a:lstStyle/>
                    <a:p>
                      <a:pPr algn="ctr"/>
                      <a:r>
                        <a:rPr lang="en-US" sz="2600" b="1" noProof="1">
                          <a:hlinkClick r:id="rId3"/>
                        </a:rPr>
                        <a:t>Bubble Sort</a:t>
                      </a:r>
                      <a:endParaRPr lang="en-US" sz="2600" b="1" noProof="1">
                        <a:solidFill>
                          <a:srgbClr val="7030A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000000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600" noProof="1">
                          <a:solidFill>
                            <a:schemeClr val="tx1"/>
                          </a:solidFill>
                        </a:rPr>
                        <a:t>n</a:t>
                      </a:r>
                      <a:r>
                        <a:rPr lang="en-US" sz="2800" b="1" baseline="30000" dirty="0">
                          <a:ln w="9525">
                            <a:solidFill>
                              <a:prstClr val="black"/>
                            </a:solidFill>
                            <a:prstDash val="solid"/>
                          </a:ln>
                          <a:solidFill>
                            <a:schemeClr val="tx1">
                              <a:lumMod val="95000"/>
                            </a:schemeClr>
                          </a:solidFill>
                          <a:effectLst>
                            <a:outerShdw blurRad="12700" dist="38100" dir="2700000" algn="tl" rotWithShape="0">
                              <a:prstClr val="black">
                                <a:lumMod val="50000"/>
                              </a:prstClr>
                            </a:outerShdw>
                          </a:effectLst>
                        </a:rPr>
                        <a:t>2</a:t>
                      </a:r>
                      <a:r>
                        <a:rPr lang="en-US" sz="2600" noProof="1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a:txBody>
                  <a:tcPr anchor="ctr">
                    <a:solidFill>
                      <a:srgbClr val="000000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noProof="1">
                          <a:solidFill>
                            <a:schemeClr val="tx1"/>
                          </a:solidFill>
                        </a:rPr>
                        <a:t>100</a:t>
                      </a:r>
                    </a:p>
                  </a:txBody>
                  <a:tcPr anchor="ctr">
                    <a:solidFill>
                      <a:srgbClr val="000000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600" noProof="1">
                          <a:solidFill>
                            <a:schemeClr val="tx1"/>
                          </a:solidFill>
                        </a:rPr>
                        <a:t>≈ 100</a:t>
                      </a:r>
                      <a:r>
                        <a:rPr lang="en-US" sz="2600" baseline="0" noProof="1">
                          <a:solidFill>
                            <a:schemeClr val="tx1"/>
                          </a:solidFill>
                        </a:rPr>
                        <a:t> 00</a:t>
                      </a:r>
                      <a:endParaRPr lang="en-US" sz="2600" noProof="1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000000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0538580"/>
              </p:ext>
            </p:extLst>
          </p:nvPr>
        </p:nvGraphicFramePr>
        <p:xfrm>
          <a:off x="1293812" y="3753286"/>
          <a:ext cx="8382000" cy="13072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597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836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653614">
                <a:tc>
                  <a:txBody>
                    <a:bodyPr/>
                    <a:lstStyle/>
                    <a:p>
                      <a:pPr marL="0" marR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600" b="1" noProof="1">
                          <a:hlinkClick r:id="rId2"/>
                        </a:rPr>
                        <a:t>Merge Sort</a:t>
                      </a:r>
                      <a:endParaRPr lang="en-US" sz="2600" b="1" noProof="1">
                        <a:solidFill>
                          <a:srgbClr val="7030A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600" b="0" noProof="1">
                          <a:solidFill>
                            <a:schemeClr val="tx1"/>
                          </a:solidFill>
                        </a:rPr>
                        <a:t>n * log(n)</a:t>
                      </a:r>
                      <a:r>
                        <a:rPr lang="en-US" sz="2600" b="1" noProof="1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a:txBody>
                  <a:tcPr anchor="ctr"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b="0" noProof="1">
                          <a:solidFill>
                            <a:schemeClr val="tx1"/>
                          </a:solidFill>
                        </a:rPr>
                        <a:t>100</a:t>
                      </a:r>
                    </a:p>
                  </a:txBody>
                  <a:tcPr anchor="ctr"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600" b="0" noProof="1">
                          <a:solidFill>
                            <a:schemeClr val="tx1"/>
                          </a:solidFill>
                        </a:rPr>
                        <a:t>≈ 200</a:t>
                      </a:r>
                    </a:p>
                  </a:txBody>
                  <a:tcPr anchor="ctr"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3614">
                <a:tc>
                  <a:txBody>
                    <a:bodyPr/>
                    <a:lstStyle/>
                    <a:p>
                      <a:pPr marL="0" marR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600" b="1" noProof="1">
                          <a:hlinkClick r:id="rId2"/>
                        </a:rPr>
                        <a:t>Quick Sort</a:t>
                      </a:r>
                      <a:endParaRPr lang="en-US" sz="2600" b="1" noProof="1">
                        <a:solidFill>
                          <a:srgbClr val="7030A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600" b="0" noProof="1">
                          <a:solidFill>
                            <a:schemeClr val="tx1"/>
                          </a:solidFill>
                        </a:rPr>
                        <a:t>n * log(n)</a:t>
                      </a:r>
                      <a:r>
                        <a:rPr lang="en-US" sz="2600" b="1" noProof="1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noProof="1">
                          <a:solidFill>
                            <a:schemeClr val="tx1"/>
                          </a:solidFill>
                        </a:rPr>
                        <a:t>100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600" noProof="1">
                          <a:solidFill>
                            <a:schemeClr val="tx1"/>
                          </a:solidFill>
                        </a:rPr>
                        <a:t>≈ 200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1" name="AutoShape 7">
            <a:extLst>
              <a:ext uri="{FF2B5EF4-FFF2-40B4-BE49-F238E27FC236}">
                <a16:creationId xmlns:a16="http://schemas.microsoft.com/office/drawing/2014/main" id="{806D86DC-C30B-483F-AA82-D7FAB9ED51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41812" y="5448300"/>
            <a:ext cx="5334000" cy="1219200"/>
          </a:xfrm>
          <a:prstGeom prst="wedgeRoundRectCallout">
            <a:avLst>
              <a:gd name="adj1" fmla="val 31693"/>
              <a:gd name="adj2" fmla="val -9215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noProof="1">
                <a:solidFill>
                  <a:schemeClr val="tx2">
                    <a:lumMod val="75000"/>
                  </a:schemeClr>
                </a:solidFill>
              </a:rPr>
              <a:t>Merge Sort </a:t>
            </a:r>
            <a:r>
              <a:rPr lang="en-US" noProof="1">
                <a:solidFill>
                  <a:schemeClr val="tx1">
                    <a:lumMod val="95000"/>
                  </a:schemeClr>
                </a:solidFill>
              </a:rPr>
              <a:t>and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</a:rPr>
              <a:t>Quick Sort </a:t>
            </a:r>
            <a:r>
              <a:rPr lang="en-US" noProof="1">
                <a:solidFill>
                  <a:schemeClr val="tx1">
                    <a:lumMod val="95000"/>
                  </a:schemeClr>
                </a:solidFill>
              </a:rPr>
              <a:t>have much better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</a:rPr>
              <a:t>performance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noProof="1">
                <a:solidFill>
                  <a:schemeClr val="tx1">
                    <a:lumMod val="95000"/>
                  </a:schemeClr>
                </a:solidFill>
              </a:rPr>
              <a:t>when processing big amounts of data</a:t>
            </a:r>
          </a:p>
        </p:txBody>
      </p:sp>
    </p:spTree>
    <p:extLst>
      <p:ext uri="{BB962C8B-B14F-4D97-AF65-F5344CB8AC3E}">
        <p14:creationId xmlns:p14="http://schemas.microsoft.com/office/powerpoint/2010/main" val="345106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53</a:t>
            </a:fld>
            <a:endParaRPr lang="en-US" dirty="0"/>
          </a:p>
        </p:txBody>
      </p:sp>
      <p:sp>
        <p:nvSpPr>
          <p:cNvPr id="466947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143000"/>
            <a:ext cx="11804822" cy="5113155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altLang="ko-KR" sz="3600" dirty="0">
                <a:ea typeface="굴림" pitchFamily="50" charset="-127"/>
              </a:rPr>
              <a:t>The expected </a:t>
            </a:r>
            <a:r>
              <a:rPr lang="en-US" altLang="ko-KR" sz="3600" b="1" dirty="0">
                <a:solidFill>
                  <a:schemeClr val="tx2">
                    <a:lumMod val="75000"/>
                  </a:schemeClr>
                </a:solidFill>
                <a:ea typeface="굴림" pitchFamily="50" charset="-127"/>
              </a:rPr>
              <a:t>running time</a:t>
            </a:r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  <a:ea typeface="굴림" pitchFamily="50" charset="-127"/>
              </a:rPr>
              <a:t> </a:t>
            </a:r>
            <a:r>
              <a:rPr lang="en-US" altLang="ko-KR" sz="3600" dirty="0">
                <a:ea typeface="굴림" pitchFamily="50" charset="-127"/>
              </a:rPr>
              <a:t>of an algorithm is:</a:t>
            </a:r>
          </a:p>
          <a:p>
            <a:pPr marL="609494" lvl="2" indent="-304747">
              <a:lnSpc>
                <a:spcPct val="110000"/>
              </a:lnSpc>
              <a:buClr>
                <a:srgbClr val="F2B254"/>
              </a:buClr>
              <a:buSzPct val="100000"/>
            </a:pPr>
            <a:r>
              <a:rPr lang="en-US" altLang="ko-KR" sz="3200" dirty="0">
                <a:ea typeface="굴림" pitchFamily="50" charset="-127"/>
              </a:rPr>
              <a:t>The total number of </a:t>
            </a:r>
            <a:r>
              <a:rPr lang="en-US" altLang="ko-KR" sz="3200" b="1" dirty="0">
                <a:solidFill>
                  <a:schemeClr val="tx2">
                    <a:lumMod val="75000"/>
                  </a:schemeClr>
                </a:solidFill>
                <a:ea typeface="굴림" pitchFamily="50" charset="-127"/>
              </a:rPr>
              <a:t>primitive operations</a:t>
            </a:r>
            <a:r>
              <a:rPr lang="en-US" altLang="ko-KR" sz="3200" dirty="0">
                <a:solidFill>
                  <a:schemeClr val="tx2">
                    <a:lumMod val="75000"/>
                  </a:schemeClr>
                </a:solidFill>
                <a:ea typeface="굴림" pitchFamily="50" charset="-127"/>
              </a:rPr>
              <a:t> </a:t>
            </a:r>
            <a:r>
              <a:rPr lang="en-US" altLang="ko-KR" sz="3200" dirty="0">
                <a:ea typeface="굴림" pitchFamily="50" charset="-127"/>
              </a:rPr>
              <a:t>executed</a:t>
            </a:r>
          </a:p>
          <a:p>
            <a:pPr marL="609494" lvl="2" indent="-304747">
              <a:lnSpc>
                <a:spcPct val="110000"/>
              </a:lnSpc>
              <a:buClr>
                <a:srgbClr val="F2B254"/>
              </a:buClr>
              <a:buSzPct val="100000"/>
            </a:pPr>
            <a:r>
              <a:rPr lang="en-US" altLang="ko-KR" sz="3200" dirty="0">
                <a:ea typeface="굴림" pitchFamily="50" charset="-127"/>
              </a:rPr>
              <a:t>The algorithm </a:t>
            </a:r>
            <a:r>
              <a:rPr lang="en-US" altLang="ko-KR" sz="3200" b="1" dirty="0">
                <a:solidFill>
                  <a:schemeClr val="tx2">
                    <a:lumMod val="75000"/>
                  </a:schemeClr>
                </a:solidFill>
                <a:ea typeface="굴림" pitchFamily="50" charset="-127"/>
              </a:rPr>
              <a:t>efficiency</a:t>
            </a:r>
          </a:p>
          <a:p>
            <a:pPr marL="609494" lvl="2" indent="-304747">
              <a:lnSpc>
                <a:spcPct val="110000"/>
              </a:lnSpc>
              <a:buClr>
                <a:srgbClr val="F2B254"/>
              </a:buClr>
              <a:buSzPct val="100000"/>
            </a:pPr>
            <a:endParaRPr lang="en-US" altLang="ko-KR" sz="3200" b="1" dirty="0">
              <a:solidFill>
                <a:schemeClr val="tx2">
                  <a:lumMod val="75000"/>
                </a:schemeClr>
              </a:solidFill>
              <a:ea typeface="굴림" pitchFamily="50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z="3800" dirty="0">
                <a:ea typeface="굴림" pitchFamily="50" charset="-127"/>
              </a:rPr>
              <a:t>Predict the </a:t>
            </a:r>
            <a:r>
              <a:rPr lang="en-US" altLang="ko-KR" sz="3800" b="1" dirty="0">
                <a:solidFill>
                  <a:schemeClr val="tx2">
                    <a:lumMod val="75000"/>
                  </a:schemeClr>
                </a:solidFill>
                <a:ea typeface="굴림" pitchFamily="50" charset="-127"/>
              </a:rPr>
              <a:t>resources</a:t>
            </a:r>
            <a:r>
              <a:rPr lang="en-US" altLang="ko-KR" sz="3800" dirty="0">
                <a:ea typeface="굴림" pitchFamily="50" charset="-127"/>
              </a:rPr>
              <a:t> the algorithm will need</a:t>
            </a:r>
          </a:p>
          <a:p>
            <a:pPr lvl="1">
              <a:lnSpc>
                <a:spcPct val="110000"/>
              </a:lnSpc>
            </a:pPr>
            <a:r>
              <a:rPr lang="en-US" altLang="ko-KR" sz="3400" dirty="0">
                <a:ea typeface="굴림" pitchFamily="50" charset="-127"/>
              </a:rPr>
              <a:t>Computational time (</a:t>
            </a:r>
            <a:r>
              <a:rPr lang="en-US" altLang="ko-KR" sz="3400" b="1" dirty="0">
                <a:solidFill>
                  <a:schemeClr val="tx2">
                    <a:lumMod val="75000"/>
                  </a:schemeClr>
                </a:solidFill>
                <a:ea typeface="굴림" pitchFamily="50" charset="-127"/>
              </a:rPr>
              <a:t>CPU</a:t>
            </a:r>
            <a:r>
              <a:rPr lang="en-US" altLang="ko-KR" sz="3400" dirty="0">
                <a:ea typeface="굴림" pitchFamily="50" charset="-127"/>
              </a:rPr>
              <a:t> consumption)</a:t>
            </a:r>
          </a:p>
          <a:p>
            <a:pPr lvl="1">
              <a:lnSpc>
                <a:spcPct val="110000"/>
              </a:lnSpc>
            </a:pPr>
            <a:r>
              <a:rPr lang="en-US" sz="3400" b="1" dirty="0">
                <a:solidFill>
                  <a:schemeClr val="tx2">
                    <a:lumMod val="75000"/>
                  </a:schemeClr>
                </a:solidFill>
                <a:ea typeface="굴림" pitchFamily="50" charset="-127"/>
              </a:rPr>
              <a:t>Hard disk </a:t>
            </a:r>
            <a:r>
              <a:rPr lang="en-US" sz="3400" dirty="0">
                <a:ea typeface="굴림" pitchFamily="50" charset="-127"/>
              </a:rPr>
              <a:t>operations</a:t>
            </a:r>
          </a:p>
          <a:p>
            <a:pPr marL="609494" lvl="2" indent="-304747">
              <a:lnSpc>
                <a:spcPct val="110000"/>
              </a:lnSpc>
              <a:buClr>
                <a:srgbClr val="F2B254"/>
              </a:buClr>
              <a:buSzPct val="100000"/>
            </a:pPr>
            <a:endParaRPr lang="en-US" altLang="ko-KR" sz="3200" dirty="0">
              <a:ea typeface="굴림" pitchFamily="50" charset="-127"/>
            </a:endParaRPr>
          </a:p>
          <a:p>
            <a:pPr marL="377887" lvl="1" indent="0">
              <a:lnSpc>
                <a:spcPct val="110000"/>
              </a:lnSpc>
              <a:buNone/>
            </a:pPr>
            <a:endParaRPr lang="bg-BG" sz="3400" dirty="0"/>
          </a:p>
        </p:txBody>
      </p:sp>
      <p:sp>
        <p:nvSpPr>
          <p:cNvPr id="4669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altLang="ko-KR" dirty="0">
                <a:ea typeface="굴림" pitchFamily="50" charset="-127"/>
              </a:rPr>
              <a:t>Why should we analyze algorithms?</a:t>
            </a:r>
          </a:p>
        </p:txBody>
      </p:sp>
      <p:pic>
        <p:nvPicPr>
          <p:cNvPr id="3076" name="Picture 4" descr="https://www.threeriverssystems.com/wp-content/uploads/analyze_ic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7812" y="2133599"/>
            <a:ext cx="1371601" cy="1371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awpropertygroup.com.au/sites/aro292/uploads/images/investearly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970" b="-2970"/>
          <a:stretch/>
        </p:blipFill>
        <p:spPr bwMode="auto">
          <a:xfrm>
            <a:off x="10525070" y="3886200"/>
            <a:ext cx="1360542" cy="1598861"/>
          </a:xfrm>
          <a:prstGeom prst="roundRect">
            <a:avLst>
              <a:gd name="adj" fmla="val 5312"/>
            </a:avLst>
          </a:prstGeom>
          <a:solidFill>
            <a:schemeClr val="tx1"/>
          </a:solidFill>
        </p:spPr>
      </p:pic>
      <p:sp>
        <p:nvSpPr>
          <p:cNvPr id="8" name="AutoShape 7">
            <a:extLst>
              <a:ext uri="{FF2B5EF4-FFF2-40B4-BE49-F238E27FC236}">
                <a16:creationId xmlns:a16="http://schemas.microsoft.com/office/drawing/2014/main" id="{806D86DC-C30B-483F-AA82-D7FAB9ED51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99212" y="2819400"/>
            <a:ext cx="3657600" cy="914400"/>
          </a:xfrm>
          <a:prstGeom prst="wedgeRoundRectCallout">
            <a:avLst>
              <a:gd name="adj1" fmla="val -83476"/>
              <a:gd name="adj2" fmla="val -3520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chemeClr val="tx2">
                    <a:lumMod val="75000"/>
                  </a:schemeClr>
                </a:solidFill>
              </a:rPr>
              <a:t>Less steps  </a:t>
            </a:r>
            <a:r>
              <a:rPr lang="en-US" sz="2800" noProof="1">
                <a:solidFill>
                  <a:schemeClr val="tx1">
                    <a:lumMod val="95000"/>
                  </a:schemeClr>
                </a:solidFill>
              </a:rPr>
              <a:t>==  higher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</a:rPr>
              <a:t>efficiency</a:t>
            </a:r>
          </a:p>
        </p:txBody>
      </p:sp>
    </p:spTree>
    <p:extLst>
      <p:ext uri="{BB962C8B-B14F-4D97-AF65-F5344CB8AC3E}">
        <p14:creationId xmlns:p14="http://schemas.microsoft.com/office/powerpoint/2010/main" val="1398645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9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9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9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9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9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 descr="Magnifying glass">
            <a:extLst>
              <a:ext uri="{FF2B5EF4-FFF2-40B4-BE49-F238E27FC236}">
                <a16:creationId xmlns:a16="http://schemas.microsoft.com/office/drawing/2014/main" id="{C1339936-A6D4-48A7-AC11-7BBEE79EC6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08413" y="621397"/>
            <a:ext cx="4572000" cy="457200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12813" y="4953000"/>
            <a:ext cx="10363200" cy="820600"/>
          </a:xfrm>
        </p:spPr>
        <p:txBody>
          <a:bodyPr/>
          <a:lstStyle/>
          <a:p>
            <a:r>
              <a:rPr lang="en-US" dirty="0"/>
              <a:t>Searching Algorithms</a:t>
            </a:r>
            <a:endParaRPr lang="bg-BG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Linear, Binary and Interpolation</a:t>
            </a:r>
            <a:endParaRPr lang="bg-BG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0201" y="6524626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54</a:t>
            </a:fld>
            <a:endParaRPr lang="en-US" dirty="0"/>
          </a:p>
        </p:txBody>
      </p:sp>
      <p:pic>
        <p:nvPicPr>
          <p:cNvPr id="13" name="Graphic 12" descr="Newspaper">
            <a:extLst>
              <a:ext uri="{FF2B5EF4-FFF2-40B4-BE49-F238E27FC236}">
                <a16:creationId xmlns:a16="http://schemas.microsoft.com/office/drawing/2014/main" id="{CB33DEAB-DE8C-4903-AD98-E246533B76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94212" y="1295400"/>
            <a:ext cx="2362200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40787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solidFill>
                  <a:schemeClr val="tx2">
                    <a:lumMod val="75000"/>
                  </a:schemeClr>
                </a:solidFill>
              </a:rPr>
              <a:t>Search</a:t>
            </a:r>
            <a:r>
              <a:rPr lang="de-DE" sz="3600" b="1" dirty="0">
                <a:solidFill>
                  <a:schemeClr val="tx2">
                    <a:lumMod val="75000"/>
                  </a:schemeClr>
                </a:solidFill>
              </a:rPr>
              <a:t>ing</a:t>
            </a: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600" b="1" dirty="0">
                <a:solidFill>
                  <a:schemeClr val="tx2">
                    <a:lumMod val="75000"/>
                  </a:schemeClr>
                </a:solidFill>
              </a:rPr>
              <a:t>algorithm</a:t>
            </a:r>
            <a:r>
              <a:rPr lang="en-US" sz="3600" dirty="0"/>
              <a:t> == an algorithm for finding an item with specified properties among a collection of items</a:t>
            </a:r>
          </a:p>
          <a:p>
            <a:pPr lvl="1"/>
            <a:r>
              <a:rPr lang="en-US" dirty="0"/>
              <a:t>Returns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index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of the item</a:t>
            </a:r>
          </a:p>
          <a:p>
            <a:pPr lvl="1"/>
            <a:r>
              <a:rPr lang="en-US" dirty="0"/>
              <a:t>Returns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-1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if the element is not present</a:t>
            </a:r>
            <a:endParaRPr lang="de-DE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Searching Algorithm </a:t>
            </a:r>
          </a:p>
        </p:txBody>
      </p:sp>
      <p:pic>
        <p:nvPicPr>
          <p:cNvPr id="4098" name="Picture 2" descr="http://www.papernot.fr/images/search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3812" y="2590800"/>
            <a:ext cx="2673884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1777473" y="4706112"/>
            <a:ext cx="16911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Sorted list</a:t>
            </a:r>
          </a:p>
        </p:txBody>
      </p:sp>
      <p:graphicFrame>
        <p:nvGraphicFramePr>
          <p:cNvPr id="16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3937621"/>
              </p:ext>
            </p:extLst>
          </p:nvPr>
        </p:nvGraphicFramePr>
        <p:xfrm>
          <a:off x="8075612" y="5334000"/>
          <a:ext cx="533028" cy="438912"/>
        </p:xfrm>
        <a:graphic>
          <a:graphicData uri="http://schemas.openxmlformats.org/drawingml/2006/table">
            <a:tbl>
              <a:tblPr/>
              <a:tblGrid>
                <a:gridCol w="53302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62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3</a:t>
                      </a:r>
                      <a:endParaRPr kumimoji="1" lang="bg-BG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7770812" y="4706112"/>
            <a:ext cx="10879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Index </a:t>
            </a:r>
          </a:p>
        </p:txBody>
      </p:sp>
      <p:pic>
        <p:nvPicPr>
          <p:cNvPr id="18" name="Picture 2" descr="http://www.magister.fi/wp-content/uploads/2012/10/process_automation_ic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6524" y="5010912"/>
            <a:ext cx="1085088" cy="1085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Straight Arrow Connector 18"/>
          <p:cNvCxnSpPr/>
          <p:nvPr/>
        </p:nvCxnSpPr>
        <p:spPr>
          <a:xfrm>
            <a:off x="4494212" y="5544312"/>
            <a:ext cx="4572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6932612" y="5539146"/>
            <a:ext cx="4572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5453132" y="4632881"/>
            <a:ext cx="1174680" cy="429070"/>
          </a:xfrm>
          <a:prstGeom prst="rect">
            <a:avLst/>
          </a:prstGeom>
          <a:noFill/>
        </p:spPr>
        <p:txBody>
          <a:bodyPr wrap="none" rtlCol="0">
            <a:prstTxWarp prst="textChevron">
              <a:avLst/>
            </a:prstTxWarp>
            <a:spAutoFit/>
          </a:bodyPr>
          <a:lstStyle/>
          <a:p>
            <a:r>
              <a:rPr lang="en-US" sz="2000" b="1" dirty="0">
                <a:solidFill>
                  <a:schemeClr val="tx2">
                    <a:lumMod val="75000"/>
                  </a:schemeClr>
                </a:solidFill>
              </a:rPr>
              <a:t>find 7</a:t>
            </a:r>
          </a:p>
        </p:txBody>
      </p:sp>
      <p:graphicFrame>
        <p:nvGraphicFramePr>
          <p:cNvPr id="22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9542401"/>
              </p:ext>
            </p:extLst>
          </p:nvPr>
        </p:nvGraphicFramePr>
        <p:xfrm>
          <a:off x="1293812" y="5334000"/>
          <a:ext cx="2667000" cy="438912"/>
        </p:xfrm>
        <a:graphic>
          <a:graphicData uri="http://schemas.openxmlformats.org/drawingml/2006/table">
            <a:tbl>
              <a:tblPr/>
              <a:tblGrid>
                <a:gridCol w="5348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30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302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302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3302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62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  <a:endParaRPr kumimoji="1" lang="bg-BG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3</a:t>
                      </a:r>
                      <a:endParaRPr kumimoji="1" lang="bg-BG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4</a:t>
                      </a:r>
                      <a:endParaRPr kumimoji="1" lang="bg-BG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7</a:t>
                      </a:r>
                      <a:endParaRPr kumimoji="1" lang="bg-BG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10</a:t>
                      </a:r>
                      <a:endParaRPr kumimoji="1" lang="bg-BG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66670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/>
      <p:bldP spid="21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56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3212" y="1059045"/>
            <a:ext cx="11582400" cy="5570355"/>
          </a:xfrm>
        </p:spPr>
        <p:txBody>
          <a:bodyPr/>
          <a:lstStyle/>
          <a:p>
            <a:r>
              <a:rPr lang="en-US" dirty="0">
                <a:hlinkClick r:id="rId2"/>
              </a:rPr>
              <a:t>Linear search</a:t>
            </a:r>
            <a:r>
              <a:rPr lang="en-US" dirty="0"/>
              <a:t> finds an item within a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unordered data structure</a:t>
            </a:r>
            <a:endParaRPr lang="en-US" dirty="0"/>
          </a:p>
          <a:p>
            <a:r>
              <a:rPr lang="en-US" dirty="0"/>
              <a:t>Check every element</a:t>
            </a:r>
          </a:p>
          <a:p>
            <a:pPr lvl="1"/>
            <a:r>
              <a:rPr lang="en-US" dirty="0"/>
              <a:t>One at a time, in sequence</a:t>
            </a:r>
          </a:p>
          <a:p>
            <a:r>
              <a:rPr lang="en-US" dirty="0"/>
              <a:t>Stop if the desired one is found</a:t>
            </a:r>
          </a:p>
          <a:p>
            <a:r>
              <a:rPr lang="en-US" dirty="0">
                <a:hlinkClick r:id="rId3"/>
              </a:rPr>
              <a:t>Visualize</a:t>
            </a:r>
            <a:endParaRPr lang="en-US" dirty="0"/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Search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2132012" y="4508718"/>
            <a:ext cx="7848600" cy="181588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each item in the list: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if that item has the desired value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return the item's index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return -1</a:t>
            </a:r>
          </a:p>
        </p:txBody>
      </p:sp>
      <p:pic>
        <p:nvPicPr>
          <p:cNvPr id="8" name="Picture 4" descr="http://darcy.rsgc.on.ca/ACES/ICS3U/images/SequentialSearchAnimation.gif"/>
          <p:cNvPicPr>
            <a:picLocks noChangeAspect="1" noChangeArrowheads="1" noCrop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212" y="1913407"/>
            <a:ext cx="4152900" cy="2201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8023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57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Search Visualization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38A442E-4061-4DD0-8A6B-F3C582846C4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6400" y="2971800"/>
            <a:ext cx="932848" cy="135449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365039F-C0B9-4E99-82F5-8A17BAD1D0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3189" y="2971800"/>
            <a:ext cx="932848" cy="135449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E289FDF-E381-4206-B35A-0D6090F623E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7663" y="2971800"/>
            <a:ext cx="932848" cy="135449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D5BCE26-06A1-4C1C-B95C-2D12F83FE51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0629" y="2971800"/>
            <a:ext cx="932848" cy="135449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CA72AF3-38AD-41E6-9E35-5DB201A6D6B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0340" y="2971800"/>
            <a:ext cx="932848" cy="135449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1C63D74-EA2F-4DDD-B378-74EF870F02A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1001" y="2971800"/>
            <a:ext cx="932848" cy="135449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697EF1E2-F1EB-4653-9064-DD994231578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8588" y="2971800"/>
            <a:ext cx="932848" cy="1354494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2733336D-9222-4929-A1C2-3529D9018CB4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6748" y="2971800"/>
            <a:ext cx="932848" cy="1354494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846D733C-C1A2-49C5-9BFF-6019DBC59968}"/>
              </a:ext>
            </a:extLst>
          </p:cNvPr>
          <p:cNvSpPr txBox="1"/>
          <p:nvPr/>
        </p:nvSpPr>
        <p:spPr>
          <a:xfrm>
            <a:off x="2446694" y="2471650"/>
            <a:ext cx="9807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Index</a:t>
            </a:r>
            <a:endParaRPr lang="bg-BG" sz="28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46D733C-C1A2-49C5-9BFF-6019DBC59968}"/>
              </a:ext>
            </a:extLst>
          </p:cNvPr>
          <p:cNvSpPr txBox="1"/>
          <p:nvPr/>
        </p:nvSpPr>
        <p:spPr>
          <a:xfrm>
            <a:off x="841672" y="1219200"/>
            <a:ext cx="25812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Steps count: 1</a:t>
            </a:r>
            <a:endParaRPr lang="bg-BG" sz="3200" b="1" dirty="0"/>
          </a:p>
        </p:txBody>
      </p:sp>
      <p:sp>
        <p:nvSpPr>
          <p:cNvPr id="27" name="AutoShape 7">
            <a:extLst>
              <a:ext uri="{FF2B5EF4-FFF2-40B4-BE49-F238E27FC236}">
                <a16:creationId xmlns:a16="http://schemas.microsoft.com/office/drawing/2014/main" id="{806D86DC-C30B-483F-AA82-D7FAB9ED51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63068" y="5037320"/>
            <a:ext cx="1795009" cy="677680"/>
          </a:xfrm>
          <a:prstGeom prst="wedgeRoundRectCallout">
            <a:avLst>
              <a:gd name="adj1" fmla="val 51311"/>
              <a:gd name="adj2" fmla="val -11834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chemeClr val="tx1"/>
                </a:solidFill>
              </a:rPr>
              <a:t>Look for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3908767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58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Search Visualization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38A442E-4061-4DD0-8A6B-F3C582846C4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6400" y="2971800"/>
            <a:ext cx="932848" cy="135449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365039F-C0B9-4E99-82F5-8A17BAD1D0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3189" y="2971800"/>
            <a:ext cx="932848" cy="135449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E289FDF-E381-4206-B35A-0D6090F623E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7663" y="2971800"/>
            <a:ext cx="932848" cy="135449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D5BCE26-06A1-4C1C-B95C-2D12F83FE51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0629" y="2971800"/>
            <a:ext cx="932848" cy="135449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CA72AF3-38AD-41E6-9E35-5DB201A6D6B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0340" y="2971800"/>
            <a:ext cx="932848" cy="135449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1C63D74-EA2F-4DDD-B378-74EF870F02A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1001" y="2971800"/>
            <a:ext cx="932848" cy="135449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697EF1E2-F1EB-4653-9064-DD994231578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8588" y="2971800"/>
            <a:ext cx="932848" cy="1354494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2733336D-9222-4929-A1C2-3529D9018CB4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6748" y="2971800"/>
            <a:ext cx="932848" cy="1354494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846D733C-C1A2-49C5-9BFF-6019DBC59968}"/>
              </a:ext>
            </a:extLst>
          </p:cNvPr>
          <p:cNvSpPr txBox="1"/>
          <p:nvPr/>
        </p:nvSpPr>
        <p:spPr>
          <a:xfrm>
            <a:off x="3361094" y="2471650"/>
            <a:ext cx="9807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Index</a:t>
            </a:r>
            <a:endParaRPr lang="bg-BG" sz="28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46D733C-C1A2-49C5-9BFF-6019DBC59968}"/>
              </a:ext>
            </a:extLst>
          </p:cNvPr>
          <p:cNvSpPr txBox="1"/>
          <p:nvPr/>
        </p:nvSpPr>
        <p:spPr>
          <a:xfrm>
            <a:off x="841672" y="1219200"/>
            <a:ext cx="26741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Steps count: 2</a:t>
            </a:r>
            <a:endParaRPr lang="bg-BG" sz="3200" b="1" dirty="0"/>
          </a:p>
        </p:txBody>
      </p:sp>
    </p:spTree>
    <p:extLst>
      <p:ext uri="{BB962C8B-B14F-4D97-AF65-F5344CB8AC3E}">
        <p14:creationId xmlns:p14="http://schemas.microsoft.com/office/powerpoint/2010/main" val="3044038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59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Search Visualization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38A442E-4061-4DD0-8A6B-F3C582846C4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6400" y="2971800"/>
            <a:ext cx="932848" cy="135449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365039F-C0B9-4E99-82F5-8A17BAD1D0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3189" y="2971800"/>
            <a:ext cx="932848" cy="135449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E289FDF-E381-4206-B35A-0D6090F623E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7663" y="2971800"/>
            <a:ext cx="932848" cy="135449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D5BCE26-06A1-4C1C-B95C-2D12F83FE51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0629" y="2971800"/>
            <a:ext cx="932848" cy="135449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CA72AF3-38AD-41E6-9E35-5DB201A6D6B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0340" y="2971800"/>
            <a:ext cx="932848" cy="135449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1C63D74-EA2F-4DDD-B378-74EF870F02A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1001" y="2971800"/>
            <a:ext cx="932848" cy="135449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697EF1E2-F1EB-4653-9064-DD994231578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8588" y="2971800"/>
            <a:ext cx="932848" cy="1354494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2733336D-9222-4929-A1C2-3529D9018CB4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6748" y="2971800"/>
            <a:ext cx="932848" cy="1354494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846D733C-C1A2-49C5-9BFF-6019DBC59968}"/>
              </a:ext>
            </a:extLst>
          </p:cNvPr>
          <p:cNvSpPr txBox="1"/>
          <p:nvPr/>
        </p:nvSpPr>
        <p:spPr>
          <a:xfrm>
            <a:off x="4418012" y="2471650"/>
            <a:ext cx="9807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Index</a:t>
            </a:r>
            <a:endParaRPr lang="bg-BG" sz="28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46D733C-C1A2-49C5-9BFF-6019DBC59968}"/>
              </a:ext>
            </a:extLst>
          </p:cNvPr>
          <p:cNvSpPr txBox="1"/>
          <p:nvPr/>
        </p:nvSpPr>
        <p:spPr>
          <a:xfrm>
            <a:off x="841672" y="1219200"/>
            <a:ext cx="26741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Steps count: 3</a:t>
            </a:r>
            <a:endParaRPr lang="bg-BG" sz="3200" b="1" dirty="0"/>
          </a:p>
        </p:txBody>
      </p:sp>
    </p:spTree>
    <p:extLst>
      <p:ext uri="{BB962C8B-B14F-4D97-AF65-F5344CB8AC3E}">
        <p14:creationId xmlns:p14="http://schemas.microsoft.com/office/powerpoint/2010/main" val="3044038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8037599" cy="5570355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Stable</a:t>
            </a:r>
            <a:r>
              <a:rPr lang="en-US" dirty="0"/>
              <a:t> sorting algorithms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Maintain the order of equal elements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If two items compare as equal, their relative order is preserved</a:t>
            </a:r>
          </a:p>
          <a:p>
            <a:pPr>
              <a:lnSpc>
                <a:spcPct val="110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Unstable</a:t>
            </a:r>
            <a:r>
              <a:rPr lang="en-US" dirty="0"/>
              <a:t> sorting algorithms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Rearrange the equal elements in unpredictable order</a:t>
            </a:r>
            <a:endParaRPr lang="bg-B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Stability of Sorting</a:t>
            </a:r>
          </a:p>
        </p:txBody>
      </p:sp>
      <p:pic>
        <p:nvPicPr>
          <p:cNvPr id="1026" name="Picture 2" descr="File:Sorting stability playing cards.sv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2812" y="1295400"/>
            <a:ext cx="2950464" cy="4876800"/>
          </a:xfrm>
          <a:prstGeom prst="roundRect">
            <a:avLst>
              <a:gd name="adj" fmla="val 97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2686884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60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Search Visualization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38A442E-4061-4DD0-8A6B-F3C582846C4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6400" y="2971800"/>
            <a:ext cx="932848" cy="135449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365039F-C0B9-4E99-82F5-8A17BAD1D0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3189" y="2971800"/>
            <a:ext cx="932848" cy="135449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E289FDF-E381-4206-B35A-0D6090F623E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7663" y="2971800"/>
            <a:ext cx="932848" cy="135449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D5BCE26-06A1-4C1C-B95C-2D12F83FE51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0629" y="2971800"/>
            <a:ext cx="932848" cy="135449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CA72AF3-38AD-41E6-9E35-5DB201A6D6B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0340" y="2971800"/>
            <a:ext cx="932848" cy="135449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1C63D74-EA2F-4DDD-B378-74EF870F02A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1001" y="2971800"/>
            <a:ext cx="932848" cy="135449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697EF1E2-F1EB-4653-9064-DD994231578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8588" y="2971800"/>
            <a:ext cx="932848" cy="1354494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2733336D-9222-4929-A1C2-3529D9018CB4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6748" y="2971800"/>
            <a:ext cx="932848" cy="1354494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846D733C-C1A2-49C5-9BFF-6019DBC59968}"/>
              </a:ext>
            </a:extLst>
          </p:cNvPr>
          <p:cNvSpPr txBox="1"/>
          <p:nvPr/>
        </p:nvSpPr>
        <p:spPr>
          <a:xfrm>
            <a:off x="5494694" y="2471650"/>
            <a:ext cx="9807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Index</a:t>
            </a:r>
            <a:endParaRPr lang="bg-BG" sz="28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46D733C-C1A2-49C5-9BFF-6019DBC59968}"/>
              </a:ext>
            </a:extLst>
          </p:cNvPr>
          <p:cNvSpPr txBox="1"/>
          <p:nvPr/>
        </p:nvSpPr>
        <p:spPr>
          <a:xfrm>
            <a:off x="841672" y="1219200"/>
            <a:ext cx="25812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Steps count: 4</a:t>
            </a:r>
            <a:endParaRPr lang="bg-BG" sz="3200" b="1" dirty="0"/>
          </a:p>
        </p:txBody>
      </p:sp>
    </p:spTree>
    <p:extLst>
      <p:ext uri="{BB962C8B-B14F-4D97-AF65-F5344CB8AC3E}">
        <p14:creationId xmlns:p14="http://schemas.microsoft.com/office/powerpoint/2010/main" val="1084863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61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Search Visualization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38A442E-4061-4DD0-8A6B-F3C582846C4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6400" y="2971800"/>
            <a:ext cx="932848" cy="135449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365039F-C0B9-4E99-82F5-8A17BAD1D0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3189" y="2971800"/>
            <a:ext cx="932848" cy="135449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E289FDF-E381-4206-B35A-0D6090F623E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7663" y="2971800"/>
            <a:ext cx="932848" cy="135449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D5BCE26-06A1-4C1C-B95C-2D12F83FE51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0629" y="2971800"/>
            <a:ext cx="932848" cy="135449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CA72AF3-38AD-41E6-9E35-5DB201A6D6B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0340" y="2971800"/>
            <a:ext cx="932848" cy="135449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1C63D74-EA2F-4DDD-B378-74EF870F02A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1001" y="2971800"/>
            <a:ext cx="932848" cy="135449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697EF1E2-F1EB-4653-9064-DD994231578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8588" y="2971800"/>
            <a:ext cx="932848" cy="1354494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2733336D-9222-4929-A1C2-3529D9018CB4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6748" y="2971800"/>
            <a:ext cx="932848" cy="1354494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846D733C-C1A2-49C5-9BFF-6019DBC59968}"/>
              </a:ext>
            </a:extLst>
          </p:cNvPr>
          <p:cNvSpPr txBox="1"/>
          <p:nvPr/>
        </p:nvSpPr>
        <p:spPr>
          <a:xfrm>
            <a:off x="6485294" y="2471650"/>
            <a:ext cx="9807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Index</a:t>
            </a:r>
            <a:endParaRPr lang="bg-BG" sz="28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46D733C-C1A2-49C5-9BFF-6019DBC59968}"/>
              </a:ext>
            </a:extLst>
          </p:cNvPr>
          <p:cNvSpPr txBox="1"/>
          <p:nvPr/>
        </p:nvSpPr>
        <p:spPr>
          <a:xfrm>
            <a:off x="841672" y="1219200"/>
            <a:ext cx="25812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Steps count: 5</a:t>
            </a:r>
            <a:endParaRPr lang="bg-BG" sz="3200" b="1" dirty="0"/>
          </a:p>
        </p:txBody>
      </p:sp>
    </p:spTree>
    <p:extLst>
      <p:ext uri="{BB962C8B-B14F-4D97-AF65-F5344CB8AC3E}">
        <p14:creationId xmlns:p14="http://schemas.microsoft.com/office/powerpoint/2010/main" val="487692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62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Search Visualization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38A442E-4061-4DD0-8A6B-F3C582846C4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6400" y="2971800"/>
            <a:ext cx="932848" cy="135449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365039F-C0B9-4E99-82F5-8A17BAD1D0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3189" y="2971800"/>
            <a:ext cx="932848" cy="135449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E289FDF-E381-4206-B35A-0D6090F623E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7663" y="2971800"/>
            <a:ext cx="932848" cy="135449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D5BCE26-06A1-4C1C-B95C-2D12F83FE51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0629" y="2971800"/>
            <a:ext cx="932848" cy="135449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CA72AF3-38AD-41E6-9E35-5DB201A6D6B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0340" y="2971800"/>
            <a:ext cx="932848" cy="135449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1C63D74-EA2F-4DDD-B378-74EF870F02A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1001" y="2971800"/>
            <a:ext cx="932848" cy="135449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697EF1E2-F1EB-4653-9064-DD994231578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8588" y="2971800"/>
            <a:ext cx="932848" cy="1354494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2733336D-9222-4929-A1C2-3529D9018CB4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6748" y="2971800"/>
            <a:ext cx="932848" cy="1354494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846D733C-C1A2-49C5-9BFF-6019DBC59968}"/>
              </a:ext>
            </a:extLst>
          </p:cNvPr>
          <p:cNvSpPr txBox="1"/>
          <p:nvPr/>
        </p:nvSpPr>
        <p:spPr>
          <a:xfrm>
            <a:off x="7475894" y="2471650"/>
            <a:ext cx="9807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Index</a:t>
            </a:r>
            <a:endParaRPr lang="bg-BG" sz="28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46D733C-C1A2-49C5-9BFF-6019DBC59968}"/>
              </a:ext>
            </a:extLst>
          </p:cNvPr>
          <p:cNvSpPr txBox="1"/>
          <p:nvPr/>
        </p:nvSpPr>
        <p:spPr>
          <a:xfrm>
            <a:off x="841672" y="1219200"/>
            <a:ext cx="25812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Steps count: 6</a:t>
            </a:r>
            <a:endParaRPr lang="bg-BG" sz="3200" b="1" dirty="0"/>
          </a:p>
        </p:txBody>
      </p:sp>
      <p:sp>
        <p:nvSpPr>
          <p:cNvPr id="27" name="AutoShape 7">
            <a:extLst>
              <a:ext uri="{FF2B5EF4-FFF2-40B4-BE49-F238E27FC236}">
                <a16:creationId xmlns:a16="http://schemas.microsoft.com/office/drawing/2014/main" id="{806D86DC-C30B-483F-AA82-D7FAB9ED51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63068" y="5037320"/>
            <a:ext cx="1795009" cy="677680"/>
          </a:xfrm>
          <a:prstGeom prst="wedgeRoundRectCallout">
            <a:avLst>
              <a:gd name="adj1" fmla="val 51311"/>
              <a:gd name="adj2" fmla="val -11834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chemeClr val="tx1"/>
                </a:solidFill>
              </a:rPr>
              <a:t>Found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</a:rPr>
              <a:t>9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46D733C-C1A2-49C5-9BFF-6019DBC59968}"/>
              </a:ext>
            </a:extLst>
          </p:cNvPr>
          <p:cNvSpPr txBox="1"/>
          <p:nvPr/>
        </p:nvSpPr>
        <p:spPr>
          <a:xfrm>
            <a:off x="4833988" y="1244025"/>
            <a:ext cx="40070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Total count of steps : </a:t>
            </a:r>
            <a:r>
              <a:rPr lang="en-US" sz="3200" b="1" dirty="0">
                <a:sym typeface="Wingdings"/>
              </a:rPr>
              <a:t>6</a:t>
            </a:r>
            <a:endParaRPr lang="bg-BG" sz="3200" b="1" dirty="0"/>
          </a:p>
        </p:txBody>
      </p:sp>
      <p:sp>
        <p:nvSpPr>
          <p:cNvPr id="3" name="Right Arrow 2"/>
          <p:cNvSpPr/>
          <p:nvPr/>
        </p:nvSpPr>
        <p:spPr>
          <a:xfrm>
            <a:off x="4012964" y="1371600"/>
            <a:ext cx="328848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2804710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63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Binary search</a:t>
            </a:r>
            <a:r>
              <a:rPr lang="en-US" dirty="0"/>
              <a:t> finds an item within a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ordered data structure</a:t>
            </a:r>
          </a:p>
          <a:p>
            <a:r>
              <a:rPr lang="en-US" dirty="0"/>
              <a:t>At each step, compare the input with the middle element</a:t>
            </a:r>
          </a:p>
          <a:p>
            <a:pPr lvl="1"/>
            <a:r>
              <a:rPr lang="en-US" dirty="0"/>
              <a:t>The algorithm repeats its action to the left or right sub-structure</a:t>
            </a:r>
          </a:p>
          <a:p>
            <a:r>
              <a:rPr lang="en-US" dirty="0">
                <a:solidFill>
                  <a:prstClr val="white"/>
                </a:solidFill>
                <a:hlinkClick r:id="rId3"/>
              </a:rPr>
              <a:t>Visualization</a:t>
            </a:r>
            <a:endParaRPr lang="en-US" dirty="0">
              <a:solidFill>
                <a:srgbClr val="FBEEC9">
                  <a:lumMod val="75000"/>
                </a:srgbClr>
              </a:solidFill>
            </a:endParaRPr>
          </a:p>
          <a:p>
            <a:pPr lvl="1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Search</a:t>
            </a:r>
          </a:p>
        </p:txBody>
      </p:sp>
      <p:pic>
        <p:nvPicPr>
          <p:cNvPr id="3074" name="Picture 2" descr="http://railspikes.com/assets/2008/10/3/binary_search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412" y="4156534"/>
            <a:ext cx="3170296" cy="220018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37612" y="4156534"/>
            <a:ext cx="2590800" cy="2200188"/>
          </a:xfrm>
          <a:prstGeom prst="roundRect">
            <a:avLst>
              <a:gd name="adj" fmla="val 4793"/>
            </a:avLst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Picture 6" descr="http://darcy.rsgc.on.ca/ACES/ICS3U/images/BinarySearchAnimation.gif"/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0708" y="4156534"/>
            <a:ext cx="3770082" cy="2200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8714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64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Search Visualization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38A442E-4061-4DD0-8A6B-F3C582846C4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7412" y="2971800"/>
            <a:ext cx="932848" cy="135449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365039F-C0B9-4E99-82F5-8A17BAD1D0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8012" y="2971800"/>
            <a:ext cx="932848" cy="135449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E289FDF-E381-4206-B35A-0D6090F623E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2063" y="2971800"/>
            <a:ext cx="932848" cy="135449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D5BCE26-06A1-4C1C-B95C-2D12F83FE51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9212" y="2971800"/>
            <a:ext cx="932848" cy="135449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CA72AF3-38AD-41E6-9E35-5DB201A6D6B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9812" y="2971800"/>
            <a:ext cx="932848" cy="135449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1C63D74-EA2F-4DDD-B378-74EF870F02A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0412" y="2971800"/>
            <a:ext cx="932848" cy="135449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697EF1E2-F1EB-4653-9064-DD994231578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1012" y="2971800"/>
            <a:ext cx="932848" cy="1354494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2733336D-9222-4929-A1C2-3529D9018CB4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6812" y="2971800"/>
            <a:ext cx="932848" cy="1354494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846D733C-C1A2-49C5-9BFF-6019DBC59968}"/>
              </a:ext>
            </a:extLst>
          </p:cNvPr>
          <p:cNvSpPr txBox="1"/>
          <p:nvPr/>
        </p:nvSpPr>
        <p:spPr>
          <a:xfrm>
            <a:off x="5332412" y="2448580"/>
            <a:ext cx="1212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Middle</a:t>
            </a:r>
            <a:endParaRPr lang="bg-BG" sz="28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46D733C-C1A2-49C5-9BFF-6019DBC59968}"/>
              </a:ext>
            </a:extLst>
          </p:cNvPr>
          <p:cNvSpPr txBox="1"/>
          <p:nvPr/>
        </p:nvSpPr>
        <p:spPr>
          <a:xfrm>
            <a:off x="841672" y="1219200"/>
            <a:ext cx="25812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Steps count: 1</a:t>
            </a:r>
            <a:endParaRPr lang="bg-BG" sz="3200" b="1" dirty="0"/>
          </a:p>
        </p:txBody>
      </p:sp>
      <p:sp>
        <p:nvSpPr>
          <p:cNvPr id="27" name="AutoShape 7">
            <a:extLst>
              <a:ext uri="{FF2B5EF4-FFF2-40B4-BE49-F238E27FC236}">
                <a16:creationId xmlns:a16="http://schemas.microsoft.com/office/drawing/2014/main" id="{806D86DC-C30B-483F-AA82-D7FAB9ED51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49331" y="4956540"/>
            <a:ext cx="1795009" cy="677680"/>
          </a:xfrm>
          <a:prstGeom prst="wedgeRoundRectCallout">
            <a:avLst>
              <a:gd name="adj1" fmla="val 51311"/>
              <a:gd name="adj2" fmla="val -11834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chemeClr val="tx1"/>
                </a:solidFill>
              </a:rPr>
              <a:t>Look for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</a:rPr>
              <a:t>9</a:t>
            </a:r>
          </a:p>
        </p:txBody>
      </p:sp>
      <p:sp>
        <p:nvSpPr>
          <p:cNvPr id="15" name="AutoShape 7">
            <a:extLst>
              <a:ext uri="{FF2B5EF4-FFF2-40B4-BE49-F238E27FC236}">
                <a16:creationId xmlns:a16="http://schemas.microsoft.com/office/drawing/2014/main" id="{806D86DC-C30B-483F-AA82-D7FAB9ED51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37612" y="1532640"/>
            <a:ext cx="1956632" cy="753360"/>
          </a:xfrm>
          <a:prstGeom prst="wedgeRoundRectCallout">
            <a:avLst>
              <a:gd name="adj1" fmla="val -87101"/>
              <a:gd name="adj2" fmla="val 12566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chemeClr val="tx1"/>
                </a:solidFill>
              </a:rPr>
              <a:t>The deck is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</a:rPr>
              <a:t>sorted</a:t>
            </a:r>
          </a:p>
        </p:txBody>
      </p:sp>
      <p:sp>
        <p:nvSpPr>
          <p:cNvPr id="19" name="AutoShape 7">
            <a:extLst>
              <a:ext uri="{FF2B5EF4-FFF2-40B4-BE49-F238E27FC236}">
                <a16:creationId xmlns:a16="http://schemas.microsoft.com/office/drawing/2014/main" id="{806D86DC-C30B-483F-AA82-D7FAB9ED51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6412" y="4880860"/>
            <a:ext cx="3099632" cy="753360"/>
          </a:xfrm>
          <a:prstGeom prst="wedgeRoundRectCallout">
            <a:avLst>
              <a:gd name="adj1" fmla="val 38819"/>
              <a:gd name="adj2" fmla="val -10697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chemeClr val="tx2">
                    <a:lumMod val="75000"/>
                  </a:schemeClr>
                </a:solidFill>
              </a:rPr>
              <a:t>9 &gt; 5 </a:t>
            </a:r>
            <a:r>
              <a:rPr lang="en-US" sz="2800" b="1" noProof="1">
                <a:solidFill>
                  <a:schemeClr val="tx1"/>
                </a:solidFill>
                <a:sym typeface="Wingdings"/>
              </a:rPr>
              <a:t> </a:t>
            </a:r>
            <a:r>
              <a:rPr lang="en-US" sz="2800" noProof="1">
                <a:solidFill>
                  <a:schemeClr val="tx1"/>
                </a:solidFill>
                <a:sym typeface="Wingdings"/>
              </a:rPr>
              <a:t>search in the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sym typeface="Wingdings"/>
              </a:rPr>
              <a:t>right half</a:t>
            </a:r>
            <a:endParaRPr lang="en-US" sz="2800" b="1" noProof="1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46D733C-C1A2-49C5-9BFF-6019DBC59968}"/>
              </a:ext>
            </a:extLst>
          </p:cNvPr>
          <p:cNvSpPr txBox="1"/>
          <p:nvPr/>
        </p:nvSpPr>
        <p:spPr>
          <a:xfrm>
            <a:off x="2392591" y="2438400"/>
            <a:ext cx="8824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Start</a:t>
            </a:r>
            <a:endParaRPr lang="bg-BG" sz="28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46D733C-C1A2-49C5-9BFF-6019DBC59968}"/>
              </a:ext>
            </a:extLst>
          </p:cNvPr>
          <p:cNvSpPr txBox="1"/>
          <p:nvPr/>
        </p:nvSpPr>
        <p:spPr>
          <a:xfrm>
            <a:off x="9402991" y="2448580"/>
            <a:ext cx="7377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End</a:t>
            </a:r>
            <a:endParaRPr lang="bg-BG" sz="2800" dirty="0"/>
          </a:p>
        </p:txBody>
      </p:sp>
    </p:spTree>
    <p:extLst>
      <p:ext uri="{BB962C8B-B14F-4D97-AF65-F5344CB8AC3E}">
        <p14:creationId xmlns:p14="http://schemas.microsoft.com/office/powerpoint/2010/main" val="1886559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15" grpId="0" animBg="1"/>
      <p:bldP spid="19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65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Search Visualization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38A442E-4061-4DD0-8A6B-F3C582846C4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7412" y="2971800"/>
            <a:ext cx="932848" cy="135449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365039F-C0B9-4E99-82F5-8A17BAD1D0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8012" y="2971800"/>
            <a:ext cx="932848" cy="135449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E289FDF-E381-4206-B35A-0D6090F623E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2063" y="2971800"/>
            <a:ext cx="932848" cy="135449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D5BCE26-06A1-4C1C-B95C-2D12F83FE51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9212" y="2971800"/>
            <a:ext cx="932848" cy="135449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CA72AF3-38AD-41E6-9E35-5DB201A6D6B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9812" y="2971800"/>
            <a:ext cx="932848" cy="135449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1C63D74-EA2F-4DDD-B378-74EF870F02A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0412" y="2971800"/>
            <a:ext cx="932848" cy="135449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697EF1E2-F1EB-4653-9064-DD994231578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1012" y="2971800"/>
            <a:ext cx="932848" cy="1354494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2733336D-9222-4929-A1C2-3529D9018CB4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6812" y="2971800"/>
            <a:ext cx="932848" cy="1354494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846D733C-C1A2-49C5-9BFF-6019DBC59968}"/>
              </a:ext>
            </a:extLst>
          </p:cNvPr>
          <p:cNvSpPr txBox="1"/>
          <p:nvPr/>
        </p:nvSpPr>
        <p:spPr>
          <a:xfrm>
            <a:off x="7244421" y="2448580"/>
            <a:ext cx="1212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Middle</a:t>
            </a:r>
            <a:endParaRPr lang="bg-BG" sz="28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46D733C-C1A2-49C5-9BFF-6019DBC59968}"/>
              </a:ext>
            </a:extLst>
          </p:cNvPr>
          <p:cNvSpPr txBox="1"/>
          <p:nvPr/>
        </p:nvSpPr>
        <p:spPr>
          <a:xfrm>
            <a:off x="841672" y="1219200"/>
            <a:ext cx="25812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Steps count: 2</a:t>
            </a:r>
            <a:endParaRPr lang="bg-BG" sz="3200" b="1" dirty="0"/>
          </a:p>
        </p:txBody>
      </p:sp>
      <p:sp>
        <p:nvSpPr>
          <p:cNvPr id="19" name="AutoShape 7">
            <a:extLst>
              <a:ext uri="{FF2B5EF4-FFF2-40B4-BE49-F238E27FC236}">
                <a16:creationId xmlns:a16="http://schemas.microsoft.com/office/drawing/2014/main" id="{806D86DC-C30B-483F-AA82-D7FAB9ED51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37780" y="5418840"/>
            <a:ext cx="3099632" cy="753360"/>
          </a:xfrm>
          <a:prstGeom prst="wedgeRoundRectCallout">
            <a:avLst>
              <a:gd name="adj1" fmla="val 63812"/>
              <a:gd name="adj2" fmla="val -17103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chemeClr val="tx2">
                    <a:lumMod val="75000"/>
                  </a:schemeClr>
                </a:solidFill>
              </a:rPr>
              <a:t>9 &gt; 7 </a:t>
            </a:r>
            <a:r>
              <a:rPr lang="en-US" sz="2800" b="1" noProof="1">
                <a:solidFill>
                  <a:schemeClr val="tx1"/>
                </a:solidFill>
                <a:sym typeface="Wingdings"/>
              </a:rPr>
              <a:t> </a:t>
            </a:r>
            <a:r>
              <a:rPr lang="en-US" sz="2800" noProof="1">
                <a:solidFill>
                  <a:schemeClr val="tx1"/>
                </a:solidFill>
                <a:sym typeface="Wingdings"/>
              </a:rPr>
              <a:t>search in the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sym typeface="Wingdings"/>
              </a:rPr>
              <a:t>right half</a:t>
            </a:r>
            <a:endParaRPr lang="en-US" sz="2800" b="1" noProof="1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46D733C-C1A2-49C5-9BFF-6019DBC59968}"/>
              </a:ext>
            </a:extLst>
          </p:cNvPr>
          <p:cNvSpPr txBox="1"/>
          <p:nvPr/>
        </p:nvSpPr>
        <p:spPr>
          <a:xfrm>
            <a:off x="6399212" y="2438400"/>
            <a:ext cx="8824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Start</a:t>
            </a:r>
            <a:endParaRPr lang="bg-BG" sz="28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46D733C-C1A2-49C5-9BFF-6019DBC59968}"/>
              </a:ext>
            </a:extLst>
          </p:cNvPr>
          <p:cNvSpPr txBox="1"/>
          <p:nvPr/>
        </p:nvSpPr>
        <p:spPr>
          <a:xfrm>
            <a:off x="9402991" y="2448580"/>
            <a:ext cx="7377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End</a:t>
            </a:r>
            <a:endParaRPr lang="bg-BG" sz="2800" dirty="0"/>
          </a:p>
        </p:txBody>
      </p:sp>
    </p:spTree>
    <p:extLst>
      <p:ext uri="{BB962C8B-B14F-4D97-AF65-F5344CB8AC3E}">
        <p14:creationId xmlns:p14="http://schemas.microsoft.com/office/powerpoint/2010/main" val="2438953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66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Search Visualization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38A442E-4061-4DD0-8A6B-F3C582846C4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7412" y="2971800"/>
            <a:ext cx="932848" cy="135449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365039F-C0B9-4E99-82F5-8A17BAD1D0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8012" y="2971800"/>
            <a:ext cx="932848" cy="135449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E289FDF-E381-4206-B35A-0D6090F623E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2063" y="2971800"/>
            <a:ext cx="932848" cy="135449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D5BCE26-06A1-4C1C-B95C-2D12F83FE51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9212" y="2971800"/>
            <a:ext cx="932848" cy="135449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CA72AF3-38AD-41E6-9E35-5DB201A6D6B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9812" y="2971800"/>
            <a:ext cx="932848" cy="135449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1C63D74-EA2F-4DDD-B378-74EF870F02A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0412" y="2971800"/>
            <a:ext cx="932848" cy="135449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697EF1E2-F1EB-4653-9064-DD994231578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1012" y="2971800"/>
            <a:ext cx="932848" cy="1354494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2733336D-9222-4929-A1C2-3529D9018CB4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6812" y="2971800"/>
            <a:ext cx="932848" cy="1354494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846D733C-C1A2-49C5-9BFF-6019DBC59968}"/>
              </a:ext>
            </a:extLst>
          </p:cNvPr>
          <p:cNvSpPr txBox="1"/>
          <p:nvPr/>
        </p:nvSpPr>
        <p:spPr>
          <a:xfrm>
            <a:off x="8235021" y="2067580"/>
            <a:ext cx="1212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Middle</a:t>
            </a:r>
            <a:endParaRPr lang="bg-BG" sz="28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46D733C-C1A2-49C5-9BFF-6019DBC59968}"/>
              </a:ext>
            </a:extLst>
          </p:cNvPr>
          <p:cNvSpPr txBox="1"/>
          <p:nvPr/>
        </p:nvSpPr>
        <p:spPr>
          <a:xfrm>
            <a:off x="841672" y="1219200"/>
            <a:ext cx="25812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Steps count: 3</a:t>
            </a:r>
            <a:endParaRPr lang="bg-BG" sz="3200" b="1" dirty="0"/>
          </a:p>
        </p:txBody>
      </p:sp>
      <p:sp>
        <p:nvSpPr>
          <p:cNvPr id="19" name="AutoShape 7">
            <a:extLst>
              <a:ext uri="{FF2B5EF4-FFF2-40B4-BE49-F238E27FC236}">
                <a16:creationId xmlns:a16="http://schemas.microsoft.com/office/drawing/2014/main" id="{806D86DC-C30B-483F-AA82-D7FAB9ED51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90380" y="5181600"/>
            <a:ext cx="3099632" cy="753360"/>
          </a:xfrm>
          <a:prstGeom prst="wedgeRoundRectCallout">
            <a:avLst>
              <a:gd name="adj1" fmla="val 45784"/>
              <a:gd name="adj2" fmla="val -15248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chemeClr val="tx2">
                    <a:lumMod val="75000"/>
                  </a:schemeClr>
                </a:solidFill>
              </a:rPr>
              <a:t>9 &gt; 8 </a:t>
            </a:r>
            <a:r>
              <a:rPr lang="en-US" sz="2800" b="1" noProof="1">
                <a:solidFill>
                  <a:schemeClr val="tx1"/>
                </a:solidFill>
                <a:sym typeface="Wingdings"/>
              </a:rPr>
              <a:t> </a:t>
            </a:r>
            <a:r>
              <a:rPr lang="en-US" sz="2800" noProof="1">
                <a:solidFill>
                  <a:schemeClr val="tx1"/>
                </a:solidFill>
                <a:sym typeface="Wingdings"/>
              </a:rPr>
              <a:t>search in the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sym typeface="Wingdings"/>
              </a:rPr>
              <a:t>right half</a:t>
            </a:r>
            <a:endParaRPr lang="en-US" sz="2800" b="1" noProof="1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46D733C-C1A2-49C5-9BFF-6019DBC59968}"/>
              </a:ext>
            </a:extLst>
          </p:cNvPr>
          <p:cNvSpPr txBox="1"/>
          <p:nvPr/>
        </p:nvSpPr>
        <p:spPr>
          <a:xfrm>
            <a:off x="8380412" y="2438400"/>
            <a:ext cx="8824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Start</a:t>
            </a:r>
            <a:endParaRPr lang="bg-BG" sz="28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46D733C-C1A2-49C5-9BFF-6019DBC59968}"/>
              </a:ext>
            </a:extLst>
          </p:cNvPr>
          <p:cNvSpPr txBox="1"/>
          <p:nvPr/>
        </p:nvSpPr>
        <p:spPr>
          <a:xfrm>
            <a:off x="9402991" y="2448580"/>
            <a:ext cx="7377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End</a:t>
            </a:r>
            <a:endParaRPr lang="bg-BG" sz="2800" dirty="0"/>
          </a:p>
        </p:txBody>
      </p:sp>
    </p:spTree>
    <p:extLst>
      <p:ext uri="{BB962C8B-B14F-4D97-AF65-F5344CB8AC3E}">
        <p14:creationId xmlns:p14="http://schemas.microsoft.com/office/powerpoint/2010/main" val="3977839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67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Search Visualization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38A442E-4061-4DD0-8A6B-F3C582846C4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7412" y="2971800"/>
            <a:ext cx="932848" cy="135449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365039F-C0B9-4E99-82F5-8A17BAD1D0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8012" y="2971800"/>
            <a:ext cx="932848" cy="135449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E289FDF-E381-4206-B35A-0D6090F623E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2063" y="2971800"/>
            <a:ext cx="932848" cy="135449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D5BCE26-06A1-4C1C-B95C-2D12F83FE51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9212" y="2971800"/>
            <a:ext cx="932848" cy="135449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CA72AF3-38AD-41E6-9E35-5DB201A6D6B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9812" y="2971800"/>
            <a:ext cx="932848" cy="135449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1C63D74-EA2F-4DDD-B378-74EF870F02A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0412" y="2971800"/>
            <a:ext cx="932848" cy="135449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697EF1E2-F1EB-4653-9064-DD994231578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1012" y="2971800"/>
            <a:ext cx="932848" cy="1354494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2733336D-9222-4929-A1C2-3529D9018CB4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6812" y="2971800"/>
            <a:ext cx="932848" cy="1354494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846D733C-C1A2-49C5-9BFF-6019DBC59968}"/>
              </a:ext>
            </a:extLst>
          </p:cNvPr>
          <p:cNvSpPr txBox="1"/>
          <p:nvPr/>
        </p:nvSpPr>
        <p:spPr>
          <a:xfrm>
            <a:off x="9149421" y="1686580"/>
            <a:ext cx="1212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Middle</a:t>
            </a:r>
            <a:endParaRPr lang="bg-BG" sz="28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46D733C-C1A2-49C5-9BFF-6019DBC59968}"/>
              </a:ext>
            </a:extLst>
          </p:cNvPr>
          <p:cNvSpPr txBox="1"/>
          <p:nvPr/>
        </p:nvSpPr>
        <p:spPr>
          <a:xfrm>
            <a:off x="841672" y="1219200"/>
            <a:ext cx="25812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Steps count: 4</a:t>
            </a:r>
            <a:endParaRPr lang="bg-BG" sz="3200" b="1" dirty="0"/>
          </a:p>
        </p:txBody>
      </p:sp>
      <p:sp>
        <p:nvSpPr>
          <p:cNvPr id="19" name="AutoShape 7">
            <a:extLst>
              <a:ext uri="{FF2B5EF4-FFF2-40B4-BE49-F238E27FC236}">
                <a16:creationId xmlns:a16="http://schemas.microsoft.com/office/drawing/2014/main" id="{806D86DC-C30B-483F-AA82-D7FAB9ED51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04780" y="5181600"/>
            <a:ext cx="3099632" cy="753360"/>
          </a:xfrm>
          <a:prstGeom prst="wedgeRoundRectCallout">
            <a:avLst>
              <a:gd name="adj1" fmla="val 45784"/>
              <a:gd name="adj2" fmla="val -15248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chemeClr val="tx2">
                    <a:lumMod val="75000"/>
                  </a:schemeClr>
                </a:solidFill>
              </a:rPr>
              <a:t>9 == 9 </a:t>
            </a:r>
            <a:r>
              <a:rPr lang="en-US" sz="2800" b="1" noProof="1">
                <a:solidFill>
                  <a:schemeClr val="tx1"/>
                </a:solidFill>
                <a:sym typeface="Wingdings"/>
              </a:rPr>
              <a:t> </a:t>
            </a:r>
            <a:r>
              <a:rPr lang="en-US" sz="2800" noProof="1">
                <a:solidFill>
                  <a:schemeClr val="tx1"/>
                </a:solidFill>
                <a:sym typeface="Wingdings"/>
              </a:rPr>
              <a:t>return the index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sym typeface="Wingdings"/>
              </a:rPr>
              <a:t>7</a:t>
            </a:r>
            <a:endParaRPr lang="en-US" sz="2800" b="1" noProof="1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46D733C-C1A2-49C5-9BFF-6019DBC59968}"/>
              </a:ext>
            </a:extLst>
          </p:cNvPr>
          <p:cNvSpPr txBox="1"/>
          <p:nvPr/>
        </p:nvSpPr>
        <p:spPr>
          <a:xfrm>
            <a:off x="9326791" y="2067580"/>
            <a:ext cx="8824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Start</a:t>
            </a:r>
            <a:endParaRPr lang="bg-BG" sz="28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46D733C-C1A2-49C5-9BFF-6019DBC59968}"/>
              </a:ext>
            </a:extLst>
          </p:cNvPr>
          <p:cNvSpPr txBox="1"/>
          <p:nvPr/>
        </p:nvSpPr>
        <p:spPr>
          <a:xfrm>
            <a:off x="9402991" y="2448580"/>
            <a:ext cx="7377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End</a:t>
            </a:r>
            <a:endParaRPr lang="bg-BG" sz="2800" dirty="0"/>
          </a:p>
        </p:txBody>
      </p:sp>
    </p:spTree>
    <p:extLst>
      <p:ext uri="{BB962C8B-B14F-4D97-AF65-F5344CB8AC3E}">
        <p14:creationId xmlns:p14="http://schemas.microsoft.com/office/powerpoint/2010/main" val="3459623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68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Search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836613" y="1327116"/>
            <a:ext cx="10515600" cy="493981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binarySearch(int arr[], int key, int start, int end) {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while (end &gt;= start) {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int mid = (start + end) / 2;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if (arr[mid] &gt; key)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end = mid - 1;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else if (arr[mid] &lt; key)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start = mid + 1;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else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return mid;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return KEY_NOT_FOUND;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5" name="AutoShape 7">
            <a:extLst>
              <a:ext uri="{FF2B5EF4-FFF2-40B4-BE49-F238E27FC236}">
                <a16:creationId xmlns:a16="http://schemas.microsoft.com/office/drawing/2014/main" id="{806D86DC-C30B-483F-AA82-D7FAB9ED51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35824" y="2057400"/>
            <a:ext cx="2744788" cy="1219200"/>
          </a:xfrm>
          <a:prstGeom prst="wedgeRoundRectCallout">
            <a:avLst>
              <a:gd name="adj1" fmla="val -116407"/>
              <a:gd name="adj2" fmla="val 1368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chemeClr val="tx2">
                    <a:lumMod val="75000"/>
                  </a:schemeClr>
                </a:solidFill>
              </a:rPr>
              <a:t>Search</a:t>
            </a:r>
            <a:r>
              <a:rPr lang="en-US" sz="2800" noProof="1">
                <a:solidFill>
                  <a:schemeClr val="tx1"/>
                </a:solidFill>
              </a:rPr>
              <a:t> in the left half of the collection</a:t>
            </a:r>
          </a:p>
        </p:txBody>
      </p:sp>
      <p:sp>
        <p:nvSpPr>
          <p:cNvPr id="6" name="AutoShape 7">
            <a:extLst>
              <a:ext uri="{FF2B5EF4-FFF2-40B4-BE49-F238E27FC236}">
                <a16:creationId xmlns:a16="http://schemas.microsoft.com/office/drawing/2014/main" id="{806D86DC-C30B-483F-AA82-D7FAB9ED51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8612" y="4495800"/>
            <a:ext cx="2900364" cy="1219200"/>
          </a:xfrm>
          <a:prstGeom prst="wedgeRoundRectCallout">
            <a:avLst>
              <a:gd name="adj1" fmla="val -60753"/>
              <a:gd name="adj2" fmla="val -8527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chemeClr val="tx2">
                    <a:lumMod val="75000"/>
                  </a:schemeClr>
                </a:solidFill>
              </a:rPr>
              <a:t>Search</a:t>
            </a:r>
            <a:r>
              <a:rPr lang="en-US" sz="2800" noProof="1">
                <a:solidFill>
                  <a:schemeClr val="tx1"/>
                </a:solidFill>
              </a:rPr>
              <a:t> in the right half of the collection</a:t>
            </a:r>
          </a:p>
        </p:txBody>
      </p:sp>
    </p:spTree>
    <p:extLst>
      <p:ext uri="{BB962C8B-B14F-4D97-AF65-F5344CB8AC3E}">
        <p14:creationId xmlns:p14="http://schemas.microsoft.com/office/powerpoint/2010/main" val="4049998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69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Searching Algorithms 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0019189"/>
              </p:ext>
            </p:extLst>
          </p:nvPr>
        </p:nvGraphicFramePr>
        <p:xfrm>
          <a:off x="1370012" y="2438400"/>
          <a:ext cx="8382001" cy="20103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99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682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6220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685800">
                <a:tc>
                  <a:txBody>
                    <a:bodyPr/>
                    <a:lstStyle/>
                    <a:p>
                      <a:pPr algn="ctr"/>
                      <a:r>
                        <a:rPr lang="en-US" sz="2800" noProof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Name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noProof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Complexity</a:t>
                      </a: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noProof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n</a:t>
                      </a: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aseline="0" noProof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f(n)</a:t>
                      </a:r>
                      <a:endParaRPr lang="en-US" sz="2800" noProof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0954">
                <a:tc>
                  <a:txBody>
                    <a:bodyPr/>
                    <a:lstStyle/>
                    <a:p>
                      <a:pPr algn="ctr"/>
                      <a:r>
                        <a:rPr lang="en-US" sz="2600" b="1" noProof="1">
                          <a:hlinkClick r:id="rId2"/>
                        </a:rPr>
                        <a:t>Linear Search</a:t>
                      </a:r>
                      <a:endParaRPr lang="en-US" sz="2600" b="1" noProof="1">
                        <a:solidFill>
                          <a:srgbClr val="7030A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000000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600" noProof="1">
                          <a:solidFill>
                            <a:schemeClr val="tx1"/>
                          </a:solidFill>
                        </a:rPr>
                        <a:t>n</a:t>
                      </a:r>
                      <a:r>
                        <a:rPr lang="en-US" sz="2800" b="1" baseline="30000" dirty="0">
                          <a:ln w="9525">
                            <a:solidFill>
                              <a:prstClr val="black"/>
                            </a:solidFill>
                            <a:prstDash val="solid"/>
                          </a:ln>
                          <a:solidFill>
                            <a:schemeClr val="tx1">
                              <a:lumMod val="95000"/>
                            </a:schemeClr>
                          </a:solidFill>
                          <a:effectLst>
                            <a:outerShdw blurRad="12700" dist="38100" dir="2700000" algn="tl" rotWithShape="0">
                              <a:prstClr val="black">
                                <a:lumMod val="50000"/>
                              </a:prstClr>
                            </a:outerShdw>
                          </a:effectLst>
                        </a:rPr>
                        <a:t>2</a:t>
                      </a:r>
                      <a:r>
                        <a:rPr lang="en-US" sz="2600" noProof="1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a:txBody>
                  <a:tcPr anchor="ctr">
                    <a:solidFill>
                      <a:srgbClr val="000000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noProof="1">
                          <a:solidFill>
                            <a:schemeClr val="tx1"/>
                          </a:solidFill>
                        </a:rPr>
                        <a:t>100</a:t>
                      </a:r>
                    </a:p>
                  </a:txBody>
                  <a:tcPr anchor="ctr">
                    <a:solidFill>
                      <a:srgbClr val="000000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noProof="1">
                          <a:solidFill>
                            <a:schemeClr val="tx1"/>
                          </a:solidFill>
                        </a:rPr>
                        <a:t>≈ 100</a:t>
                      </a:r>
                    </a:p>
                  </a:txBody>
                  <a:tcPr anchor="ctr">
                    <a:solidFill>
                      <a:srgbClr val="000000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3614">
                <a:tc>
                  <a:txBody>
                    <a:bodyPr/>
                    <a:lstStyle/>
                    <a:p>
                      <a:pPr algn="ctr"/>
                      <a:r>
                        <a:rPr lang="en-US" sz="2600" b="1" noProof="1">
                          <a:hlinkClick r:id="rId3"/>
                        </a:rPr>
                        <a:t>Binary Search</a:t>
                      </a:r>
                      <a:endParaRPr lang="en-US" sz="2600" b="1" noProof="1">
                        <a:solidFill>
                          <a:srgbClr val="7030A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000000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600" noProof="1">
                          <a:solidFill>
                            <a:schemeClr val="tx1"/>
                          </a:solidFill>
                        </a:rPr>
                        <a:t>n</a:t>
                      </a:r>
                      <a:r>
                        <a:rPr lang="en-US" sz="2600" baseline="0" noProof="1">
                          <a:solidFill>
                            <a:schemeClr val="tx1"/>
                          </a:solidFill>
                        </a:rPr>
                        <a:t> * log(n)</a:t>
                      </a:r>
                      <a:endParaRPr lang="en-US" sz="2600" noProof="1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000000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noProof="1">
                          <a:solidFill>
                            <a:schemeClr val="tx1"/>
                          </a:solidFill>
                        </a:rPr>
                        <a:t>100</a:t>
                      </a:r>
                    </a:p>
                  </a:txBody>
                  <a:tcPr anchor="ctr">
                    <a:solidFill>
                      <a:srgbClr val="000000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600" noProof="1">
                          <a:solidFill>
                            <a:schemeClr val="tx1"/>
                          </a:solidFill>
                        </a:rPr>
                        <a:t>≈ 6,64</a:t>
                      </a:r>
                    </a:p>
                  </a:txBody>
                  <a:tcPr anchor="ctr">
                    <a:solidFill>
                      <a:srgbClr val="000000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" name="AutoShape 7">
            <a:extLst>
              <a:ext uri="{FF2B5EF4-FFF2-40B4-BE49-F238E27FC236}">
                <a16:creationId xmlns:a16="http://schemas.microsoft.com/office/drawing/2014/main" id="{806D86DC-C30B-483F-AA82-D7FAB9ED51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9012" y="5029200"/>
            <a:ext cx="4038600" cy="1295400"/>
          </a:xfrm>
          <a:prstGeom prst="wedgeRoundRectCallout">
            <a:avLst>
              <a:gd name="adj1" fmla="val -6233"/>
              <a:gd name="adj2" fmla="val -9917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chemeClr val="tx1"/>
                </a:solidFill>
              </a:rPr>
              <a:t>Binary search can also be implemented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</a:rPr>
              <a:t>iteratively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800" noProof="1">
                <a:solidFill>
                  <a:schemeClr val="tx1"/>
                </a:solidFill>
              </a:rPr>
              <a:t>and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</a:rPr>
              <a:t>recursively</a:t>
            </a:r>
          </a:p>
        </p:txBody>
      </p:sp>
      <p:sp>
        <p:nvSpPr>
          <p:cNvPr id="9" name="AutoShape 7">
            <a:extLst>
              <a:ext uri="{FF2B5EF4-FFF2-40B4-BE49-F238E27FC236}">
                <a16:creationId xmlns:a16="http://schemas.microsoft.com/office/drawing/2014/main" id="{806D86DC-C30B-483F-AA82-D7FAB9ED51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04012" y="1219200"/>
            <a:ext cx="3124200" cy="990600"/>
          </a:xfrm>
          <a:prstGeom prst="wedgeRoundRectCallout">
            <a:avLst>
              <a:gd name="adj1" fmla="val -374"/>
              <a:gd name="adj2" fmla="val 15575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chemeClr val="tx1"/>
                </a:solidFill>
              </a:rPr>
              <a:t>We need go trough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</a:rPr>
              <a:t>every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800" noProof="1">
                <a:solidFill>
                  <a:schemeClr val="tx1"/>
                </a:solidFill>
              </a:rPr>
              <a:t>element </a:t>
            </a:r>
            <a:endParaRPr lang="en-US" sz="2800" b="1" noProof="1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1" name="AutoShape 7">
            <a:extLst>
              <a:ext uri="{FF2B5EF4-FFF2-40B4-BE49-F238E27FC236}">
                <a16:creationId xmlns:a16="http://schemas.microsoft.com/office/drawing/2014/main" id="{806D86DC-C30B-483F-AA82-D7FAB9ED51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61212" y="5105400"/>
            <a:ext cx="3733800" cy="990600"/>
          </a:xfrm>
          <a:prstGeom prst="wedgeRoundRectCallout">
            <a:avLst>
              <a:gd name="adj1" fmla="val -17448"/>
              <a:gd name="adj2" fmla="val -11860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chemeClr val="tx1"/>
                </a:solidFill>
              </a:rPr>
              <a:t>On each step we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</a:rPr>
              <a:t>halve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800" noProof="1">
                <a:solidFill>
                  <a:schemeClr val="tx1"/>
                </a:solidFill>
              </a:rPr>
              <a:t>the collection</a:t>
            </a:r>
            <a:endParaRPr lang="en-US" sz="2800" b="1" noProof="1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1772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2813" y="1310500"/>
            <a:ext cx="11695199" cy="3871100"/>
          </a:xfrm>
        </p:spPr>
        <p:txBody>
          <a:bodyPr>
            <a:normAutofit/>
          </a:bodyPr>
          <a:lstStyle/>
          <a:p>
            <a:r>
              <a:rPr lang="en-US" dirty="0"/>
              <a:t>Swap each element with the min element on its right</a:t>
            </a:r>
          </a:p>
          <a:p>
            <a:r>
              <a:rPr lang="en-US" sz="3000" b="1" dirty="0"/>
              <a:t> </a:t>
            </a:r>
            <a:r>
              <a:rPr lang="en-US" sz="3000" dirty="0">
                <a:hlinkClick r:id="rId2"/>
              </a:rPr>
              <a:t>Visualize</a:t>
            </a:r>
            <a:endParaRPr lang="en-US" sz="3000" dirty="0"/>
          </a:p>
          <a:p>
            <a:endParaRPr lang="en-US" sz="3000" dirty="0"/>
          </a:p>
          <a:p>
            <a:pPr marL="377887" lvl="1" indent="0">
              <a:buNone/>
            </a:pPr>
            <a:endParaRPr lang="en-US" sz="2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Selection Sort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9694" y="2796058"/>
            <a:ext cx="4791118" cy="3276600"/>
          </a:xfrm>
          <a:prstGeom prst="roundRect">
            <a:avLst>
              <a:gd name="adj" fmla="val 5771"/>
            </a:avLst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502698" flipH="1">
            <a:off x="6172678" y="5087490"/>
            <a:ext cx="1552841" cy="1552841"/>
          </a:xfrm>
          <a:prstGeom prst="roundRect">
            <a:avLst>
              <a:gd name="adj" fmla="val 17280"/>
            </a:avLst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2DECC26-AAE3-45A1-AC6A-4814B38042C1}"/>
              </a:ext>
            </a:extLst>
          </p:cNvPr>
          <p:cNvSpPr/>
          <p:nvPr/>
        </p:nvSpPr>
        <p:spPr>
          <a:xfrm>
            <a:off x="379411" y="3178076"/>
            <a:ext cx="6172201" cy="230832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repeat (numOfElements - 1) times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set the first element as min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for each of the next elements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if element &lt; currentMinimum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set element as new minimum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swap minimum with first element</a:t>
            </a:r>
          </a:p>
        </p:txBody>
      </p:sp>
    </p:spTree>
    <p:extLst>
      <p:ext uri="{BB962C8B-B14F-4D97-AF65-F5344CB8AC3E}">
        <p14:creationId xmlns:p14="http://schemas.microsoft.com/office/powerpoint/2010/main" val="3066653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6284" y="4953000"/>
            <a:ext cx="11483128" cy="737501"/>
          </a:xfrm>
        </p:spPr>
        <p:txBody>
          <a:bodyPr/>
          <a:lstStyle/>
          <a:p>
            <a:r>
              <a:rPr lang="en-US" sz="4800" dirty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Practice: Sorting and Searching Algorithms</a:t>
            </a:r>
            <a:endParaRPr lang="en-US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1446212" y="5754968"/>
            <a:ext cx="8938472" cy="719034"/>
          </a:xfrm>
        </p:spPr>
        <p:txBody>
          <a:bodyPr/>
          <a:lstStyle/>
          <a:p>
            <a:pPr marL="0" lvl="1" indent="0" algn="ctr">
              <a:buNone/>
            </a:pPr>
            <a:r>
              <a:rPr lang="en-US" sz="4000" dirty="0">
                <a:solidFill>
                  <a:schemeClr val="accent1"/>
                </a:solidFill>
              </a:rPr>
              <a:t>Exercises in class (Lab)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6986" y="1163032"/>
            <a:ext cx="3524026" cy="363756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6476" y="1981201"/>
            <a:ext cx="3040736" cy="2362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50722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12813" y="5046800"/>
            <a:ext cx="10363200" cy="820600"/>
          </a:xfrm>
        </p:spPr>
        <p:txBody>
          <a:bodyPr/>
          <a:lstStyle/>
          <a:p>
            <a:r>
              <a:rPr lang="en-US" dirty="0"/>
              <a:t>Recursion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51214" y="914400"/>
            <a:ext cx="5486398" cy="4389118"/>
          </a:xfrm>
          <a:prstGeom prst="rect">
            <a:avLst/>
          </a:prstGeom>
        </p:spPr>
      </p:pic>
      <p:sp>
        <p:nvSpPr>
          <p:cNvPr id="6" name="Subtitle 2"/>
          <p:cNvSpPr txBox="1">
            <a:spLocks/>
          </p:cNvSpPr>
          <p:nvPr/>
        </p:nvSpPr>
        <p:spPr>
          <a:xfrm>
            <a:off x="989012" y="5724638"/>
            <a:ext cx="10363200" cy="719034"/>
          </a:xfrm>
          <a:prstGeom prst="rect">
            <a:avLst/>
          </a:prstGeom>
        </p:spPr>
        <p:txBody>
          <a:bodyPr vert="horz" wrap="square" lIns="36000" tIns="36000" rIns="36000" bIns="36000" rtlCol="0" anchor="t">
            <a:spAutoFit/>
          </a:bodyPr>
          <a:lstStyle>
            <a:lvl1pPr marL="0" indent="0" algn="ctr" defTabSz="1218987" rtl="0" eaLnBrk="1" latinLnBrk="0" hangingPunct="1">
              <a:lnSpc>
                <a:spcPct val="105000"/>
              </a:lnSpc>
              <a:spcBef>
                <a:spcPts val="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sz="4000" b="0" kern="1200" cap="none" spc="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09493" indent="0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None/>
              <a:defRPr sz="24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18987" indent="0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None/>
              <a:defRPr sz="21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28480" indent="0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None/>
              <a:defRPr sz="19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437972" indent="0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None/>
              <a:defRPr sz="19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3047466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656960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4266453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9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4875947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9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Recursive Algorithms</a:t>
            </a:r>
          </a:p>
        </p:txBody>
      </p:sp>
    </p:spTree>
    <p:extLst>
      <p:ext uri="{BB962C8B-B14F-4D97-AF65-F5344CB8AC3E}">
        <p14:creationId xmlns:p14="http://schemas.microsoft.com/office/powerpoint/2010/main" val="236157118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72</a:t>
            </a:fld>
            <a:endParaRPr lang="en-US" dirty="0"/>
          </a:p>
        </p:txBody>
      </p:sp>
      <p:sp>
        <p:nvSpPr>
          <p:cNvPr id="590850" name="Rectangle 2"/>
          <p:cNvSpPr>
            <a:spLocks noGrp="1" noChangeArrowheads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US" dirty="0"/>
              <a:t>Array Sum – Example</a:t>
            </a:r>
            <a:endParaRPr lang="bg-BG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D6CFFDA3-54FB-4F35-B0F0-AFAE838CFB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5589412"/>
              </p:ext>
            </p:extLst>
          </p:nvPr>
        </p:nvGraphicFramePr>
        <p:xfrm>
          <a:off x="989012" y="3810000"/>
          <a:ext cx="2194560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8640">
                  <a:extLst>
                    <a:ext uri="{9D8B030D-6E8A-4147-A177-3AD203B41FA5}">
                      <a16:colId xmlns:a16="http://schemas.microsoft.com/office/drawing/2014/main" val="161359227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3476193634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3812713249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3144121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226895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93D478D8-EF98-4B68-B393-9B6F4DD6C6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0380304"/>
              </p:ext>
            </p:extLst>
          </p:nvPr>
        </p:nvGraphicFramePr>
        <p:xfrm>
          <a:off x="5332412" y="2059909"/>
          <a:ext cx="1645920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8640">
                  <a:extLst>
                    <a:ext uri="{9D8B030D-6E8A-4147-A177-3AD203B41FA5}">
                      <a16:colId xmlns:a16="http://schemas.microsoft.com/office/drawing/2014/main" val="3476193634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3812713249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3144121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226895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3B914303-6F3E-45D8-A0A5-2872CA7887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4050666"/>
              </p:ext>
            </p:extLst>
          </p:nvPr>
        </p:nvGraphicFramePr>
        <p:xfrm>
          <a:off x="4189412" y="2059909"/>
          <a:ext cx="548640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8640">
                  <a:extLst>
                    <a:ext uri="{9D8B030D-6E8A-4147-A177-3AD203B41FA5}">
                      <a16:colId xmlns:a16="http://schemas.microsoft.com/office/drawing/2014/main" val="1613592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226895"/>
                  </a:ext>
                </a:extLst>
              </a:tr>
            </a:tbl>
          </a:graphicData>
        </a:graphic>
      </p:graphicFrame>
      <p:sp>
        <p:nvSpPr>
          <p:cNvPr id="4" name="Plus Sign 3">
            <a:extLst>
              <a:ext uri="{FF2B5EF4-FFF2-40B4-BE49-F238E27FC236}">
                <a16:creationId xmlns:a16="http://schemas.microsoft.com/office/drawing/2014/main" id="{DB4B9426-FE40-4D71-9699-7CA11CDFF208}"/>
              </a:ext>
            </a:extLst>
          </p:cNvPr>
          <p:cNvSpPr/>
          <p:nvPr/>
        </p:nvSpPr>
        <p:spPr>
          <a:xfrm>
            <a:off x="4920932" y="2174209"/>
            <a:ext cx="228600" cy="228600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4026B6CC-1F04-4141-8A3D-223A3B147F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2795433"/>
              </p:ext>
            </p:extLst>
          </p:nvPr>
        </p:nvGraphicFramePr>
        <p:xfrm>
          <a:off x="7042549" y="3769372"/>
          <a:ext cx="1097280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8640">
                  <a:extLst>
                    <a:ext uri="{9D8B030D-6E8A-4147-A177-3AD203B41FA5}">
                      <a16:colId xmlns:a16="http://schemas.microsoft.com/office/drawing/2014/main" val="3812713249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3144121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226895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7926E08F-A811-4534-8E05-AFE560F97B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0086480"/>
              </p:ext>
            </p:extLst>
          </p:nvPr>
        </p:nvGraphicFramePr>
        <p:xfrm>
          <a:off x="4756549" y="3775234"/>
          <a:ext cx="548640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8640">
                  <a:extLst>
                    <a:ext uri="{9D8B030D-6E8A-4147-A177-3AD203B41FA5}">
                      <a16:colId xmlns:a16="http://schemas.microsoft.com/office/drawing/2014/main" val="1613592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226895"/>
                  </a:ext>
                </a:extLst>
              </a:tr>
            </a:tbl>
          </a:graphicData>
        </a:graphic>
      </p:graphicFrame>
      <p:sp>
        <p:nvSpPr>
          <p:cNvPr id="13" name="Plus Sign 12">
            <a:extLst>
              <a:ext uri="{FF2B5EF4-FFF2-40B4-BE49-F238E27FC236}">
                <a16:creationId xmlns:a16="http://schemas.microsoft.com/office/drawing/2014/main" id="{92AF2E12-96F2-4972-9625-8A9EBD5137FD}"/>
              </a:ext>
            </a:extLst>
          </p:cNvPr>
          <p:cNvSpPr/>
          <p:nvPr/>
        </p:nvSpPr>
        <p:spPr>
          <a:xfrm>
            <a:off x="5488069" y="3889534"/>
            <a:ext cx="228600" cy="228600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301923B5-052A-4B52-80A2-A6D1D08D02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9931987"/>
              </p:ext>
            </p:extLst>
          </p:nvPr>
        </p:nvGraphicFramePr>
        <p:xfrm>
          <a:off x="5899549" y="3775234"/>
          <a:ext cx="548640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8640">
                  <a:extLst>
                    <a:ext uri="{9D8B030D-6E8A-4147-A177-3AD203B41FA5}">
                      <a16:colId xmlns:a16="http://schemas.microsoft.com/office/drawing/2014/main" val="1613592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226895"/>
                  </a:ext>
                </a:extLst>
              </a:tr>
            </a:tbl>
          </a:graphicData>
        </a:graphic>
      </p:graphicFrame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CE4DF916-571D-486F-BA40-3A1153FE5B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6354662"/>
              </p:ext>
            </p:extLst>
          </p:nvPr>
        </p:nvGraphicFramePr>
        <p:xfrm>
          <a:off x="5678249" y="5638800"/>
          <a:ext cx="548640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8640">
                  <a:extLst>
                    <a:ext uri="{9D8B030D-6E8A-4147-A177-3AD203B41FA5}">
                      <a16:colId xmlns:a16="http://schemas.microsoft.com/office/drawing/2014/main" val="1613592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226895"/>
                  </a:ext>
                </a:extLst>
              </a:tr>
            </a:tbl>
          </a:graphicData>
        </a:graphic>
      </p:graphicFrame>
      <p:sp>
        <p:nvSpPr>
          <p:cNvPr id="16" name="Plus Sign 15">
            <a:extLst>
              <a:ext uri="{FF2B5EF4-FFF2-40B4-BE49-F238E27FC236}">
                <a16:creationId xmlns:a16="http://schemas.microsoft.com/office/drawing/2014/main" id="{35ABAF50-C3DA-4CED-8A32-841932B1F37E}"/>
              </a:ext>
            </a:extLst>
          </p:cNvPr>
          <p:cNvSpPr/>
          <p:nvPr/>
        </p:nvSpPr>
        <p:spPr>
          <a:xfrm>
            <a:off x="6409769" y="5753100"/>
            <a:ext cx="228600" cy="228600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12AE9A13-440A-4C07-B2DA-B91A76DD40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065685"/>
              </p:ext>
            </p:extLst>
          </p:nvPr>
        </p:nvGraphicFramePr>
        <p:xfrm>
          <a:off x="6821249" y="5638800"/>
          <a:ext cx="548640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8640">
                  <a:extLst>
                    <a:ext uri="{9D8B030D-6E8A-4147-A177-3AD203B41FA5}">
                      <a16:colId xmlns:a16="http://schemas.microsoft.com/office/drawing/2014/main" val="1613592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226895"/>
                  </a:ext>
                </a:extLst>
              </a:tr>
            </a:tbl>
          </a:graphicData>
        </a:graphic>
      </p:graphicFrame>
      <p:sp>
        <p:nvSpPr>
          <p:cNvPr id="19" name="Plus Sign 18">
            <a:extLst>
              <a:ext uri="{FF2B5EF4-FFF2-40B4-BE49-F238E27FC236}">
                <a16:creationId xmlns:a16="http://schemas.microsoft.com/office/drawing/2014/main" id="{D56849F6-0509-4197-8015-EA52B96B0421}"/>
              </a:ext>
            </a:extLst>
          </p:cNvPr>
          <p:cNvSpPr/>
          <p:nvPr/>
        </p:nvSpPr>
        <p:spPr>
          <a:xfrm>
            <a:off x="6631069" y="3892465"/>
            <a:ext cx="228600" cy="228600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6B796AAF-F5A5-4577-B5C2-364D291CE2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628754"/>
              </p:ext>
            </p:extLst>
          </p:nvPr>
        </p:nvGraphicFramePr>
        <p:xfrm>
          <a:off x="7964249" y="5638799"/>
          <a:ext cx="548640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8640">
                  <a:extLst>
                    <a:ext uri="{9D8B030D-6E8A-4147-A177-3AD203B41FA5}">
                      <a16:colId xmlns:a16="http://schemas.microsoft.com/office/drawing/2014/main" val="1613592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226895"/>
                  </a:ext>
                </a:extLst>
              </a:tr>
            </a:tbl>
          </a:graphicData>
        </a:graphic>
      </p:graphicFrame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313ED9F4-882E-4949-9BDF-AA93343E1B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5932115"/>
              </p:ext>
            </p:extLst>
          </p:nvPr>
        </p:nvGraphicFramePr>
        <p:xfrm>
          <a:off x="9058007" y="5638799"/>
          <a:ext cx="548640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8640">
                  <a:extLst>
                    <a:ext uri="{9D8B030D-6E8A-4147-A177-3AD203B41FA5}">
                      <a16:colId xmlns:a16="http://schemas.microsoft.com/office/drawing/2014/main" val="3144121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226895"/>
                  </a:ext>
                </a:extLst>
              </a:tr>
            </a:tbl>
          </a:graphicData>
        </a:graphic>
      </p:graphicFrame>
      <p:sp>
        <p:nvSpPr>
          <p:cNvPr id="23" name="Plus Sign 22">
            <a:extLst>
              <a:ext uri="{FF2B5EF4-FFF2-40B4-BE49-F238E27FC236}">
                <a16:creationId xmlns:a16="http://schemas.microsoft.com/office/drawing/2014/main" id="{D3BD8231-376F-4EB6-BF14-2F86022C1CBD}"/>
              </a:ext>
            </a:extLst>
          </p:cNvPr>
          <p:cNvSpPr/>
          <p:nvPr/>
        </p:nvSpPr>
        <p:spPr>
          <a:xfrm>
            <a:off x="7552769" y="5753100"/>
            <a:ext cx="228600" cy="228600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24" name="Plus Sign 23">
            <a:extLst>
              <a:ext uri="{FF2B5EF4-FFF2-40B4-BE49-F238E27FC236}">
                <a16:creationId xmlns:a16="http://schemas.microsoft.com/office/drawing/2014/main" id="{36083BE1-A32C-475D-90A2-D1B2454CD5B9}"/>
              </a:ext>
            </a:extLst>
          </p:cNvPr>
          <p:cNvSpPr/>
          <p:nvPr/>
        </p:nvSpPr>
        <p:spPr>
          <a:xfrm>
            <a:off x="8695769" y="5753100"/>
            <a:ext cx="228600" cy="228600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A24F4E25-8C4E-4828-895B-96AF70948576}"/>
              </a:ext>
            </a:extLst>
          </p:cNvPr>
          <p:cNvSpPr/>
          <p:nvPr/>
        </p:nvSpPr>
        <p:spPr>
          <a:xfrm>
            <a:off x="3985848" y="3784293"/>
            <a:ext cx="378490" cy="4829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42" name="AutoShape 7">
            <a:extLst>
              <a:ext uri="{FF2B5EF4-FFF2-40B4-BE49-F238E27FC236}">
                <a16:creationId xmlns:a16="http://schemas.microsoft.com/office/drawing/2014/main" id="{806D86DC-C30B-483F-AA82-D7FAB9ED51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75209" y="5981700"/>
            <a:ext cx="1981200" cy="530469"/>
          </a:xfrm>
          <a:prstGeom prst="wedgeRoundRectCallout">
            <a:avLst>
              <a:gd name="adj1" fmla="val -64919"/>
              <a:gd name="adj2" fmla="val -4452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chemeClr val="tx1"/>
                </a:solidFill>
              </a:rPr>
              <a:t>Base case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C964F49-3D29-43FE-930A-4C01FF3BA3AC}"/>
              </a:ext>
            </a:extLst>
          </p:cNvPr>
          <p:cNvSpPr txBox="1"/>
          <p:nvPr/>
        </p:nvSpPr>
        <p:spPr>
          <a:xfrm>
            <a:off x="1469777" y="2774628"/>
            <a:ext cx="12330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Sum(n)</a:t>
            </a:r>
          </a:p>
        </p:txBody>
      </p:sp>
      <p:sp>
        <p:nvSpPr>
          <p:cNvPr id="43" name="AutoShape 25">
            <a:extLst>
              <a:ext uri="{FF2B5EF4-FFF2-40B4-BE49-F238E27FC236}">
                <a16:creationId xmlns:a16="http://schemas.microsoft.com/office/drawing/2014/main" id="{F833F77A-C1FF-491C-A11E-F3FDB7A62BC3}"/>
              </a:ext>
            </a:extLst>
          </p:cNvPr>
          <p:cNvSpPr>
            <a:spLocks/>
          </p:cNvSpPr>
          <p:nvPr/>
        </p:nvSpPr>
        <p:spPr bwMode="auto">
          <a:xfrm rot="5400000">
            <a:off x="1970895" y="2413416"/>
            <a:ext cx="230794" cy="2194560"/>
          </a:xfrm>
          <a:prstGeom prst="leftBrace">
            <a:avLst>
              <a:gd name="adj1" fmla="val 91897"/>
              <a:gd name="adj2" fmla="val 50000"/>
            </a:avLst>
          </a:prstGeom>
          <a:noFill/>
          <a:ln w="3175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dist="17961" dir="2700000" algn="ctr" rotWithShape="0">
              <a:schemeClr val="bg1">
                <a:lumMod val="75000"/>
                <a:lumOff val="25000"/>
              </a:schemeClr>
            </a:outerShdw>
          </a:effectLst>
        </p:spPr>
        <p:txBody>
          <a:bodyPr vert="eaVert" wrap="none" anchor="ctr"/>
          <a:lstStyle/>
          <a:p>
            <a:endParaRPr lang="bg-BG">
              <a:ln>
                <a:solidFill>
                  <a:schemeClr val="accent5">
                    <a:lumMod val="20000"/>
                    <a:lumOff val="80000"/>
                  </a:schemeClr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9ED558C-9698-4BAD-8AF8-94EF89468E28}"/>
              </a:ext>
            </a:extLst>
          </p:cNvPr>
          <p:cNvSpPr txBox="1"/>
          <p:nvPr/>
        </p:nvSpPr>
        <p:spPr>
          <a:xfrm>
            <a:off x="5342872" y="1009270"/>
            <a:ext cx="16898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Sum(n - 1)</a:t>
            </a:r>
          </a:p>
        </p:txBody>
      </p:sp>
      <p:sp>
        <p:nvSpPr>
          <p:cNvPr id="45" name="AutoShape 25">
            <a:extLst>
              <a:ext uri="{FF2B5EF4-FFF2-40B4-BE49-F238E27FC236}">
                <a16:creationId xmlns:a16="http://schemas.microsoft.com/office/drawing/2014/main" id="{9EA3CC27-8D7F-4F27-B2D2-CAC37F6A4A34}"/>
              </a:ext>
            </a:extLst>
          </p:cNvPr>
          <p:cNvSpPr>
            <a:spLocks/>
          </p:cNvSpPr>
          <p:nvPr/>
        </p:nvSpPr>
        <p:spPr bwMode="auto">
          <a:xfrm rot="5400000">
            <a:off x="6068370" y="971415"/>
            <a:ext cx="174004" cy="1645919"/>
          </a:xfrm>
          <a:prstGeom prst="leftBrace">
            <a:avLst>
              <a:gd name="adj1" fmla="val 91897"/>
              <a:gd name="adj2" fmla="val 50000"/>
            </a:avLst>
          </a:prstGeom>
          <a:noFill/>
          <a:ln w="3175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dist="17961" dir="2700000" algn="ctr" rotWithShape="0">
              <a:schemeClr val="bg1">
                <a:lumMod val="75000"/>
                <a:lumOff val="25000"/>
              </a:schemeClr>
            </a:outerShdw>
          </a:effectLst>
        </p:spPr>
        <p:txBody>
          <a:bodyPr vert="eaVert" wrap="none" anchor="ctr"/>
          <a:lstStyle/>
          <a:p>
            <a:endParaRPr lang="bg-BG">
              <a:ln>
                <a:solidFill>
                  <a:schemeClr val="accent5">
                    <a:lumMod val="20000"/>
                    <a:lumOff val="80000"/>
                  </a:schemeClr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19AC616-8394-4F9E-B7A1-7D4CBFB40AB0}"/>
              </a:ext>
            </a:extLst>
          </p:cNvPr>
          <p:cNvSpPr txBox="1"/>
          <p:nvPr/>
        </p:nvSpPr>
        <p:spPr>
          <a:xfrm>
            <a:off x="7470732" y="2859393"/>
            <a:ext cx="24336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Sum((n – 1) - 1)</a:t>
            </a:r>
          </a:p>
        </p:txBody>
      </p:sp>
      <p:sp>
        <p:nvSpPr>
          <p:cNvPr id="48" name="AutoShape 25">
            <a:extLst>
              <a:ext uri="{FF2B5EF4-FFF2-40B4-BE49-F238E27FC236}">
                <a16:creationId xmlns:a16="http://schemas.microsoft.com/office/drawing/2014/main" id="{41CF1A5B-50AB-4DDE-A084-A942F1AE4837}"/>
              </a:ext>
            </a:extLst>
          </p:cNvPr>
          <p:cNvSpPr>
            <a:spLocks/>
          </p:cNvSpPr>
          <p:nvPr/>
        </p:nvSpPr>
        <p:spPr bwMode="auto">
          <a:xfrm rot="5400000">
            <a:off x="7518463" y="3005028"/>
            <a:ext cx="174505" cy="1104229"/>
          </a:xfrm>
          <a:prstGeom prst="leftBrace">
            <a:avLst>
              <a:gd name="adj1" fmla="val 91897"/>
              <a:gd name="adj2" fmla="val 50000"/>
            </a:avLst>
          </a:prstGeom>
          <a:noFill/>
          <a:ln w="3175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dist="17961" dir="2700000" algn="ctr" rotWithShape="0">
              <a:schemeClr val="bg1">
                <a:lumMod val="75000"/>
                <a:lumOff val="25000"/>
              </a:schemeClr>
            </a:outerShdw>
          </a:effectLst>
        </p:spPr>
        <p:txBody>
          <a:bodyPr vert="eaVert" wrap="none" anchor="ctr"/>
          <a:lstStyle/>
          <a:p>
            <a:endParaRPr lang="bg-BG">
              <a:ln>
                <a:solidFill>
                  <a:schemeClr val="accent5">
                    <a:lumMod val="20000"/>
                    <a:lumOff val="80000"/>
                  </a:schemeClr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9" name="AutoShape 25">
            <a:extLst>
              <a:ext uri="{FF2B5EF4-FFF2-40B4-BE49-F238E27FC236}">
                <a16:creationId xmlns:a16="http://schemas.microsoft.com/office/drawing/2014/main" id="{62073257-D078-42A8-BBB8-F879E272CDFC}"/>
              </a:ext>
            </a:extLst>
          </p:cNvPr>
          <p:cNvSpPr>
            <a:spLocks/>
          </p:cNvSpPr>
          <p:nvPr/>
        </p:nvSpPr>
        <p:spPr bwMode="auto">
          <a:xfrm rot="5400000">
            <a:off x="9251507" y="5167824"/>
            <a:ext cx="179641" cy="530637"/>
          </a:xfrm>
          <a:prstGeom prst="leftBrace">
            <a:avLst>
              <a:gd name="adj1" fmla="val 91897"/>
              <a:gd name="adj2" fmla="val 50000"/>
            </a:avLst>
          </a:prstGeom>
          <a:noFill/>
          <a:ln w="3175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dist="17961" dir="2700000" algn="ctr" rotWithShape="0">
              <a:schemeClr val="bg1">
                <a:lumMod val="75000"/>
                <a:lumOff val="25000"/>
              </a:schemeClr>
            </a:outerShdw>
          </a:effectLst>
        </p:spPr>
        <p:txBody>
          <a:bodyPr vert="eaVert" wrap="none" anchor="ctr"/>
          <a:lstStyle/>
          <a:p>
            <a:endParaRPr lang="bg-BG">
              <a:ln>
                <a:solidFill>
                  <a:schemeClr val="accent5">
                    <a:lumMod val="20000"/>
                    <a:lumOff val="80000"/>
                  </a:schemeClr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9AE8248-65B4-43A2-A37C-9F6CD8A99BAC}"/>
              </a:ext>
            </a:extLst>
          </p:cNvPr>
          <p:cNvSpPr txBox="1"/>
          <p:nvPr/>
        </p:nvSpPr>
        <p:spPr>
          <a:xfrm>
            <a:off x="8685212" y="4741591"/>
            <a:ext cx="32864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Sum(((n – 1) - 1) – 1)</a:t>
            </a:r>
          </a:p>
        </p:txBody>
      </p:sp>
      <p:sp>
        <p:nvSpPr>
          <p:cNvPr id="31" name="Arrow: Right 5">
            <a:extLst>
              <a:ext uri="{FF2B5EF4-FFF2-40B4-BE49-F238E27FC236}">
                <a16:creationId xmlns:a16="http://schemas.microsoft.com/office/drawing/2014/main" id="{A24F4E25-8C4E-4828-895B-96AF70948576}"/>
              </a:ext>
            </a:extLst>
          </p:cNvPr>
          <p:cNvSpPr/>
          <p:nvPr/>
        </p:nvSpPr>
        <p:spPr>
          <a:xfrm rot="5400000">
            <a:off x="7416469" y="4689385"/>
            <a:ext cx="378490" cy="4829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</p:spTree>
    <p:extLst>
      <p:ext uri="{BB962C8B-B14F-4D97-AF65-F5344CB8AC3E}">
        <p14:creationId xmlns:p14="http://schemas.microsoft.com/office/powerpoint/2010/main" val="299559639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73</a:t>
            </a:fld>
            <a:endParaRPr lang="en-US" dirty="0"/>
          </a:p>
        </p:txBody>
      </p:sp>
      <p:sp>
        <p:nvSpPr>
          <p:cNvPr id="59085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Problem solving technique </a:t>
            </a:r>
          </a:p>
          <a:p>
            <a:r>
              <a:rPr lang="en-GB" dirty="0"/>
              <a:t>Divides a problem into </a:t>
            </a:r>
            <a:r>
              <a:rPr lang="en-GB" b="1" dirty="0">
                <a:solidFill>
                  <a:schemeClr val="tx2">
                    <a:lumMod val="75000"/>
                  </a:schemeClr>
                </a:solidFill>
              </a:rPr>
              <a:t>subproblems of the same type</a:t>
            </a:r>
          </a:p>
          <a:p>
            <a:pPr lvl="1"/>
            <a:r>
              <a:rPr lang="en-GB" dirty="0"/>
              <a:t>Involves a </a:t>
            </a:r>
            <a:r>
              <a:rPr lang="en-GB" b="1" dirty="0">
                <a:solidFill>
                  <a:schemeClr val="tx2">
                    <a:lumMod val="75000"/>
                  </a:schemeClr>
                </a:solidFill>
              </a:rPr>
              <a:t>function calling itself</a:t>
            </a:r>
            <a:endParaRPr lang="bg-BG" b="1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en-GB" dirty="0"/>
              <a:t>The function should have a </a:t>
            </a:r>
            <a:r>
              <a:rPr lang="en-GB" b="1" dirty="0">
                <a:solidFill>
                  <a:schemeClr val="tx2">
                    <a:lumMod val="75000"/>
                  </a:schemeClr>
                </a:solidFill>
              </a:rPr>
              <a:t>base case</a:t>
            </a:r>
          </a:p>
          <a:p>
            <a:pPr lvl="1"/>
            <a:r>
              <a:rPr lang="en-GB" b="1" dirty="0">
                <a:solidFill>
                  <a:schemeClr val="tx2">
                    <a:lumMod val="75000"/>
                  </a:schemeClr>
                </a:solidFill>
              </a:rPr>
              <a:t>Each step </a:t>
            </a:r>
            <a:r>
              <a:rPr lang="en-GB" dirty="0"/>
              <a:t>of the recursion should </a:t>
            </a:r>
            <a:r>
              <a:rPr lang="en-GB" b="1" dirty="0">
                <a:solidFill>
                  <a:schemeClr val="tx2">
                    <a:lumMod val="75000"/>
                  </a:schemeClr>
                </a:solidFill>
              </a:rPr>
              <a:t>move towards</a:t>
            </a:r>
            <a:r>
              <a:rPr lang="en-GB" dirty="0"/>
              <a:t> the </a:t>
            </a:r>
            <a:r>
              <a:rPr lang="en-GB" b="1" dirty="0">
                <a:solidFill>
                  <a:schemeClr val="tx2">
                    <a:lumMod val="75000"/>
                  </a:schemeClr>
                </a:solidFill>
              </a:rPr>
              <a:t>base case</a:t>
            </a:r>
            <a:endParaRPr lang="bg-BG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5908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Recursion?</a:t>
            </a:r>
            <a:endParaRPr lang="bg-BG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D6CFFDA3-54FB-4F35-B0F0-AFAE838CFB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8561338"/>
              </p:ext>
            </p:extLst>
          </p:nvPr>
        </p:nvGraphicFramePr>
        <p:xfrm>
          <a:off x="1751012" y="5715000"/>
          <a:ext cx="2743200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8640">
                  <a:extLst>
                    <a:ext uri="{9D8B030D-6E8A-4147-A177-3AD203B41FA5}">
                      <a16:colId xmlns:a16="http://schemas.microsoft.com/office/drawing/2014/main" val="161359227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3476193634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3812713249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314412151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25836274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226895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93D478D8-EF98-4B68-B393-9B6F4DD6C6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7153324"/>
              </p:ext>
            </p:extLst>
          </p:nvPr>
        </p:nvGraphicFramePr>
        <p:xfrm>
          <a:off x="7923212" y="5712069"/>
          <a:ext cx="2194560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8640">
                  <a:extLst>
                    <a:ext uri="{9D8B030D-6E8A-4147-A177-3AD203B41FA5}">
                      <a16:colId xmlns:a16="http://schemas.microsoft.com/office/drawing/2014/main" val="3476193634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3812713249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314412151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25836274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226895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3B914303-6F3E-45D8-A0A5-2872CA7887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1047650"/>
              </p:ext>
            </p:extLst>
          </p:nvPr>
        </p:nvGraphicFramePr>
        <p:xfrm>
          <a:off x="6780212" y="5712069"/>
          <a:ext cx="548640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8640">
                  <a:extLst>
                    <a:ext uri="{9D8B030D-6E8A-4147-A177-3AD203B41FA5}">
                      <a16:colId xmlns:a16="http://schemas.microsoft.com/office/drawing/2014/main" val="1613592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226895"/>
                  </a:ext>
                </a:extLst>
              </a:tr>
            </a:tbl>
          </a:graphicData>
        </a:graphic>
      </p:graphicFrame>
      <p:sp>
        <p:nvSpPr>
          <p:cNvPr id="4" name="Plus Sign 3">
            <a:extLst>
              <a:ext uri="{FF2B5EF4-FFF2-40B4-BE49-F238E27FC236}">
                <a16:creationId xmlns:a16="http://schemas.microsoft.com/office/drawing/2014/main" id="{DB4B9426-FE40-4D71-9699-7CA11CDFF208}"/>
              </a:ext>
            </a:extLst>
          </p:cNvPr>
          <p:cNvSpPr/>
          <p:nvPr/>
        </p:nvSpPr>
        <p:spPr>
          <a:xfrm>
            <a:off x="7511732" y="5826369"/>
            <a:ext cx="228600" cy="228600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0" name="AutoShape 25">
            <a:extLst>
              <a:ext uri="{FF2B5EF4-FFF2-40B4-BE49-F238E27FC236}">
                <a16:creationId xmlns:a16="http://schemas.microsoft.com/office/drawing/2014/main" id="{D2693811-17BD-4FFE-96C6-562C7595424A}"/>
              </a:ext>
            </a:extLst>
          </p:cNvPr>
          <p:cNvSpPr>
            <a:spLocks/>
          </p:cNvSpPr>
          <p:nvPr/>
        </p:nvSpPr>
        <p:spPr bwMode="auto">
          <a:xfrm rot="5400000">
            <a:off x="2978943" y="4046160"/>
            <a:ext cx="287337" cy="2710617"/>
          </a:xfrm>
          <a:prstGeom prst="leftBrace">
            <a:avLst>
              <a:gd name="adj1" fmla="val 91897"/>
              <a:gd name="adj2" fmla="val 50000"/>
            </a:avLst>
          </a:prstGeom>
          <a:noFill/>
          <a:ln w="3175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dist="17961" dir="2700000" algn="ctr" rotWithShape="0">
              <a:schemeClr val="bg1">
                <a:lumMod val="75000"/>
                <a:lumOff val="25000"/>
              </a:schemeClr>
            </a:outerShdw>
          </a:effectLst>
        </p:spPr>
        <p:txBody>
          <a:bodyPr vert="eaVert" wrap="none" anchor="ctr"/>
          <a:lstStyle/>
          <a:p>
            <a:endParaRPr lang="bg-BG">
              <a:ln>
                <a:solidFill>
                  <a:schemeClr val="accent5">
                    <a:lumMod val="20000"/>
                    <a:lumOff val="80000"/>
                  </a:schemeClr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BFE530-54EC-46A0-8449-CC92519BD3A8}"/>
              </a:ext>
            </a:extLst>
          </p:cNvPr>
          <p:cNvSpPr txBox="1"/>
          <p:nvPr/>
        </p:nvSpPr>
        <p:spPr>
          <a:xfrm>
            <a:off x="2230187" y="4682313"/>
            <a:ext cx="17848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Sum(array)</a:t>
            </a:r>
          </a:p>
        </p:txBody>
      </p:sp>
      <p:sp>
        <p:nvSpPr>
          <p:cNvPr id="12" name="AutoShape 25">
            <a:extLst>
              <a:ext uri="{FF2B5EF4-FFF2-40B4-BE49-F238E27FC236}">
                <a16:creationId xmlns:a16="http://schemas.microsoft.com/office/drawing/2014/main" id="{8A8A7BDC-39A0-4BFC-BDE0-E43A88957E79}"/>
              </a:ext>
            </a:extLst>
          </p:cNvPr>
          <p:cNvSpPr>
            <a:spLocks/>
          </p:cNvSpPr>
          <p:nvPr/>
        </p:nvSpPr>
        <p:spPr bwMode="auto">
          <a:xfrm rot="5400000">
            <a:off x="8879694" y="4255646"/>
            <a:ext cx="287337" cy="2200303"/>
          </a:xfrm>
          <a:prstGeom prst="leftBrace">
            <a:avLst>
              <a:gd name="adj1" fmla="val 91897"/>
              <a:gd name="adj2" fmla="val 50000"/>
            </a:avLst>
          </a:prstGeom>
          <a:noFill/>
          <a:ln w="3175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dist="17961" dir="2700000" algn="ctr" rotWithShape="0">
              <a:schemeClr val="bg1">
                <a:lumMod val="75000"/>
                <a:lumOff val="25000"/>
              </a:schemeClr>
            </a:outerShdw>
          </a:effectLst>
        </p:spPr>
        <p:txBody>
          <a:bodyPr vert="eaVert" wrap="none" anchor="ctr"/>
          <a:lstStyle/>
          <a:p>
            <a:endParaRPr lang="bg-BG">
              <a:ln>
                <a:solidFill>
                  <a:schemeClr val="accent5">
                    <a:lumMod val="20000"/>
                    <a:lumOff val="80000"/>
                  </a:schemeClr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8B4037-671C-4200-B186-D1D9DE1A0A62}"/>
              </a:ext>
            </a:extLst>
          </p:cNvPr>
          <p:cNvSpPr txBox="1"/>
          <p:nvPr/>
        </p:nvSpPr>
        <p:spPr>
          <a:xfrm>
            <a:off x="6399212" y="4659922"/>
            <a:ext cx="40699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array[0] + Sum(sub-array)</a:t>
            </a:r>
          </a:p>
        </p:txBody>
      </p:sp>
    </p:spTree>
    <p:extLst>
      <p:ext uri="{BB962C8B-B14F-4D97-AF65-F5344CB8AC3E}">
        <p14:creationId xmlns:p14="http://schemas.microsoft.com/office/powerpoint/2010/main" val="24138639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8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8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8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74</a:t>
            </a:fld>
            <a:endParaRPr lang="en-US" dirty="0"/>
          </a:p>
        </p:txBody>
      </p:sp>
      <p:sp>
        <p:nvSpPr>
          <p:cNvPr id="590850" name="Rectangle 2"/>
          <p:cNvSpPr>
            <a:spLocks noGrp="1" noChangeArrowheads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US" dirty="0"/>
              <a:t>Array Sum – Example</a:t>
            </a:r>
            <a:endParaRPr lang="bg-BG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D6CFFDA3-54FB-4F35-B0F0-AFAE838CFB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7666232"/>
              </p:ext>
            </p:extLst>
          </p:nvPr>
        </p:nvGraphicFramePr>
        <p:xfrm>
          <a:off x="989012" y="3810000"/>
          <a:ext cx="2194560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8640">
                  <a:extLst>
                    <a:ext uri="{9D8B030D-6E8A-4147-A177-3AD203B41FA5}">
                      <a16:colId xmlns:a16="http://schemas.microsoft.com/office/drawing/2014/main" val="161359227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3476193634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3812713249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3144121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226895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93D478D8-EF98-4B68-B393-9B6F4DD6C6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2952942"/>
              </p:ext>
            </p:extLst>
          </p:nvPr>
        </p:nvGraphicFramePr>
        <p:xfrm>
          <a:off x="6388752" y="1905000"/>
          <a:ext cx="1645920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8640">
                  <a:extLst>
                    <a:ext uri="{9D8B030D-6E8A-4147-A177-3AD203B41FA5}">
                      <a16:colId xmlns:a16="http://schemas.microsoft.com/office/drawing/2014/main" val="3476193634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3812713249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3144121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226895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3B914303-6F3E-45D8-A0A5-2872CA7887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8402984"/>
              </p:ext>
            </p:extLst>
          </p:nvPr>
        </p:nvGraphicFramePr>
        <p:xfrm>
          <a:off x="5245752" y="1905000"/>
          <a:ext cx="548640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8640">
                  <a:extLst>
                    <a:ext uri="{9D8B030D-6E8A-4147-A177-3AD203B41FA5}">
                      <a16:colId xmlns:a16="http://schemas.microsoft.com/office/drawing/2014/main" val="1613592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226895"/>
                  </a:ext>
                </a:extLst>
              </a:tr>
            </a:tbl>
          </a:graphicData>
        </a:graphic>
      </p:graphicFrame>
      <p:sp>
        <p:nvSpPr>
          <p:cNvPr id="4" name="Plus Sign 3">
            <a:extLst>
              <a:ext uri="{FF2B5EF4-FFF2-40B4-BE49-F238E27FC236}">
                <a16:creationId xmlns:a16="http://schemas.microsoft.com/office/drawing/2014/main" id="{DB4B9426-FE40-4D71-9699-7CA11CDFF208}"/>
              </a:ext>
            </a:extLst>
          </p:cNvPr>
          <p:cNvSpPr/>
          <p:nvPr/>
        </p:nvSpPr>
        <p:spPr>
          <a:xfrm>
            <a:off x="5977272" y="2019300"/>
            <a:ext cx="228600" cy="228600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4026B6CC-1F04-4141-8A3D-223A3B147F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3467459"/>
              </p:ext>
            </p:extLst>
          </p:nvPr>
        </p:nvGraphicFramePr>
        <p:xfrm>
          <a:off x="7575949" y="3769372"/>
          <a:ext cx="1097280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8640">
                  <a:extLst>
                    <a:ext uri="{9D8B030D-6E8A-4147-A177-3AD203B41FA5}">
                      <a16:colId xmlns:a16="http://schemas.microsoft.com/office/drawing/2014/main" val="3812713249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3144121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226895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7926E08F-A811-4534-8E05-AFE560F97B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0125522"/>
              </p:ext>
            </p:extLst>
          </p:nvPr>
        </p:nvGraphicFramePr>
        <p:xfrm>
          <a:off x="5289949" y="3775234"/>
          <a:ext cx="548640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8640">
                  <a:extLst>
                    <a:ext uri="{9D8B030D-6E8A-4147-A177-3AD203B41FA5}">
                      <a16:colId xmlns:a16="http://schemas.microsoft.com/office/drawing/2014/main" val="1613592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226895"/>
                  </a:ext>
                </a:extLst>
              </a:tr>
            </a:tbl>
          </a:graphicData>
        </a:graphic>
      </p:graphicFrame>
      <p:sp>
        <p:nvSpPr>
          <p:cNvPr id="13" name="Plus Sign 12">
            <a:extLst>
              <a:ext uri="{FF2B5EF4-FFF2-40B4-BE49-F238E27FC236}">
                <a16:creationId xmlns:a16="http://schemas.microsoft.com/office/drawing/2014/main" id="{92AF2E12-96F2-4972-9625-8A9EBD5137FD}"/>
              </a:ext>
            </a:extLst>
          </p:cNvPr>
          <p:cNvSpPr/>
          <p:nvPr/>
        </p:nvSpPr>
        <p:spPr>
          <a:xfrm>
            <a:off x="6021469" y="3889534"/>
            <a:ext cx="228600" cy="228600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301923B5-052A-4B52-80A2-A6D1D08D02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1643790"/>
              </p:ext>
            </p:extLst>
          </p:nvPr>
        </p:nvGraphicFramePr>
        <p:xfrm>
          <a:off x="6432949" y="3775234"/>
          <a:ext cx="548640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8640">
                  <a:extLst>
                    <a:ext uri="{9D8B030D-6E8A-4147-A177-3AD203B41FA5}">
                      <a16:colId xmlns:a16="http://schemas.microsoft.com/office/drawing/2014/main" val="1613592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226895"/>
                  </a:ext>
                </a:extLst>
              </a:tr>
            </a:tbl>
          </a:graphicData>
        </a:graphic>
      </p:graphicFrame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CE4DF916-571D-486F-BA40-3A1153FE5B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4671954"/>
              </p:ext>
            </p:extLst>
          </p:nvPr>
        </p:nvGraphicFramePr>
        <p:xfrm>
          <a:off x="5308976" y="5638800"/>
          <a:ext cx="548640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8640">
                  <a:extLst>
                    <a:ext uri="{9D8B030D-6E8A-4147-A177-3AD203B41FA5}">
                      <a16:colId xmlns:a16="http://schemas.microsoft.com/office/drawing/2014/main" val="1613592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226895"/>
                  </a:ext>
                </a:extLst>
              </a:tr>
            </a:tbl>
          </a:graphicData>
        </a:graphic>
      </p:graphicFrame>
      <p:sp>
        <p:nvSpPr>
          <p:cNvPr id="16" name="Plus Sign 15">
            <a:extLst>
              <a:ext uri="{FF2B5EF4-FFF2-40B4-BE49-F238E27FC236}">
                <a16:creationId xmlns:a16="http://schemas.microsoft.com/office/drawing/2014/main" id="{35ABAF50-C3DA-4CED-8A32-841932B1F37E}"/>
              </a:ext>
            </a:extLst>
          </p:cNvPr>
          <p:cNvSpPr/>
          <p:nvPr/>
        </p:nvSpPr>
        <p:spPr>
          <a:xfrm>
            <a:off x="6040496" y="5753100"/>
            <a:ext cx="228600" cy="228600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12AE9A13-440A-4C07-B2DA-B91A76DD40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1906923"/>
              </p:ext>
            </p:extLst>
          </p:nvPr>
        </p:nvGraphicFramePr>
        <p:xfrm>
          <a:off x="6451976" y="5638800"/>
          <a:ext cx="548640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8640">
                  <a:extLst>
                    <a:ext uri="{9D8B030D-6E8A-4147-A177-3AD203B41FA5}">
                      <a16:colId xmlns:a16="http://schemas.microsoft.com/office/drawing/2014/main" val="1613592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226895"/>
                  </a:ext>
                </a:extLst>
              </a:tr>
            </a:tbl>
          </a:graphicData>
        </a:graphic>
      </p:graphicFrame>
      <p:sp>
        <p:nvSpPr>
          <p:cNvPr id="19" name="Plus Sign 18">
            <a:extLst>
              <a:ext uri="{FF2B5EF4-FFF2-40B4-BE49-F238E27FC236}">
                <a16:creationId xmlns:a16="http://schemas.microsoft.com/office/drawing/2014/main" id="{D56849F6-0509-4197-8015-EA52B96B0421}"/>
              </a:ext>
            </a:extLst>
          </p:cNvPr>
          <p:cNvSpPr/>
          <p:nvPr/>
        </p:nvSpPr>
        <p:spPr>
          <a:xfrm>
            <a:off x="7164469" y="3892465"/>
            <a:ext cx="228600" cy="228600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6B796AAF-F5A5-4577-B5C2-364D291CE2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008648"/>
              </p:ext>
            </p:extLst>
          </p:nvPr>
        </p:nvGraphicFramePr>
        <p:xfrm>
          <a:off x="7594976" y="5638799"/>
          <a:ext cx="548640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8640">
                  <a:extLst>
                    <a:ext uri="{9D8B030D-6E8A-4147-A177-3AD203B41FA5}">
                      <a16:colId xmlns:a16="http://schemas.microsoft.com/office/drawing/2014/main" val="1613592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226895"/>
                  </a:ext>
                </a:extLst>
              </a:tr>
            </a:tbl>
          </a:graphicData>
        </a:graphic>
      </p:graphicFrame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313ED9F4-882E-4949-9BDF-AA93343E1B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0092552"/>
              </p:ext>
            </p:extLst>
          </p:nvPr>
        </p:nvGraphicFramePr>
        <p:xfrm>
          <a:off x="8688734" y="5638799"/>
          <a:ext cx="548640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8640">
                  <a:extLst>
                    <a:ext uri="{9D8B030D-6E8A-4147-A177-3AD203B41FA5}">
                      <a16:colId xmlns:a16="http://schemas.microsoft.com/office/drawing/2014/main" val="3144121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226895"/>
                  </a:ext>
                </a:extLst>
              </a:tr>
            </a:tbl>
          </a:graphicData>
        </a:graphic>
      </p:graphicFrame>
      <p:sp>
        <p:nvSpPr>
          <p:cNvPr id="23" name="Plus Sign 22">
            <a:extLst>
              <a:ext uri="{FF2B5EF4-FFF2-40B4-BE49-F238E27FC236}">
                <a16:creationId xmlns:a16="http://schemas.microsoft.com/office/drawing/2014/main" id="{D3BD8231-376F-4EB6-BF14-2F86022C1CBD}"/>
              </a:ext>
            </a:extLst>
          </p:cNvPr>
          <p:cNvSpPr/>
          <p:nvPr/>
        </p:nvSpPr>
        <p:spPr>
          <a:xfrm>
            <a:off x="7183496" y="5753100"/>
            <a:ext cx="228600" cy="228600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24" name="Plus Sign 23">
            <a:extLst>
              <a:ext uri="{FF2B5EF4-FFF2-40B4-BE49-F238E27FC236}">
                <a16:creationId xmlns:a16="http://schemas.microsoft.com/office/drawing/2014/main" id="{36083BE1-A32C-475D-90A2-D1B2454CD5B9}"/>
              </a:ext>
            </a:extLst>
          </p:cNvPr>
          <p:cNvSpPr/>
          <p:nvPr/>
        </p:nvSpPr>
        <p:spPr>
          <a:xfrm>
            <a:off x="8326496" y="5753100"/>
            <a:ext cx="228600" cy="228600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A24F4E25-8C4E-4828-895B-96AF70948576}"/>
              </a:ext>
            </a:extLst>
          </p:cNvPr>
          <p:cNvSpPr/>
          <p:nvPr/>
        </p:nvSpPr>
        <p:spPr>
          <a:xfrm>
            <a:off x="3680351" y="3784293"/>
            <a:ext cx="378490" cy="4829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42" name="AutoShape 7">
            <a:extLst>
              <a:ext uri="{FF2B5EF4-FFF2-40B4-BE49-F238E27FC236}">
                <a16:creationId xmlns:a16="http://schemas.microsoft.com/office/drawing/2014/main" id="{806D86DC-C30B-483F-AA82-D7FAB9ED51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94824" y="5981700"/>
            <a:ext cx="1981200" cy="530469"/>
          </a:xfrm>
          <a:prstGeom prst="wedgeRoundRectCallout">
            <a:avLst>
              <a:gd name="adj1" fmla="val -64919"/>
              <a:gd name="adj2" fmla="val -4452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chemeClr val="tx1"/>
                </a:solidFill>
              </a:rPr>
              <a:t>Base case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C964F49-3D29-43FE-930A-4C01FF3BA3AC}"/>
              </a:ext>
            </a:extLst>
          </p:cNvPr>
          <p:cNvSpPr txBox="1"/>
          <p:nvPr/>
        </p:nvSpPr>
        <p:spPr>
          <a:xfrm>
            <a:off x="1469777" y="2774628"/>
            <a:ext cx="12330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Sum(n)</a:t>
            </a:r>
          </a:p>
        </p:txBody>
      </p:sp>
      <p:sp>
        <p:nvSpPr>
          <p:cNvPr id="43" name="AutoShape 25">
            <a:extLst>
              <a:ext uri="{FF2B5EF4-FFF2-40B4-BE49-F238E27FC236}">
                <a16:creationId xmlns:a16="http://schemas.microsoft.com/office/drawing/2014/main" id="{F833F77A-C1FF-491C-A11E-F3FDB7A62BC3}"/>
              </a:ext>
            </a:extLst>
          </p:cNvPr>
          <p:cNvSpPr>
            <a:spLocks/>
          </p:cNvSpPr>
          <p:nvPr/>
        </p:nvSpPr>
        <p:spPr bwMode="auto">
          <a:xfrm rot="5400000">
            <a:off x="1970895" y="2413416"/>
            <a:ext cx="230794" cy="2194560"/>
          </a:xfrm>
          <a:prstGeom prst="leftBrace">
            <a:avLst>
              <a:gd name="adj1" fmla="val 91897"/>
              <a:gd name="adj2" fmla="val 50000"/>
            </a:avLst>
          </a:prstGeom>
          <a:noFill/>
          <a:ln w="3175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dist="17961" dir="2700000" algn="ctr" rotWithShape="0">
              <a:schemeClr val="bg1">
                <a:lumMod val="75000"/>
                <a:lumOff val="25000"/>
              </a:schemeClr>
            </a:outerShdw>
          </a:effectLst>
        </p:spPr>
        <p:txBody>
          <a:bodyPr vert="eaVert" wrap="none" anchor="ctr"/>
          <a:lstStyle/>
          <a:p>
            <a:endParaRPr lang="bg-BG">
              <a:ln>
                <a:solidFill>
                  <a:schemeClr val="accent5">
                    <a:lumMod val="20000"/>
                    <a:lumOff val="80000"/>
                  </a:schemeClr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9ED558C-9698-4BAD-8AF8-94EF89468E28}"/>
              </a:ext>
            </a:extLst>
          </p:cNvPr>
          <p:cNvSpPr txBox="1"/>
          <p:nvPr/>
        </p:nvSpPr>
        <p:spPr>
          <a:xfrm>
            <a:off x="6399212" y="854361"/>
            <a:ext cx="16898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Sum(n - 1)</a:t>
            </a:r>
          </a:p>
        </p:txBody>
      </p:sp>
      <p:sp>
        <p:nvSpPr>
          <p:cNvPr id="45" name="AutoShape 25">
            <a:extLst>
              <a:ext uri="{FF2B5EF4-FFF2-40B4-BE49-F238E27FC236}">
                <a16:creationId xmlns:a16="http://schemas.microsoft.com/office/drawing/2014/main" id="{9EA3CC27-8D7F-4F27-B2D2-CAC37F6A4A34}"/>
              </a:ext>
            </a:extLst>
          </p:cNvPr>
          <p:cNvSpPr>
            <a:spLocks/>
          </p:cNvSpPr>
          <p:nvPr/>
        </p:nvSpPr>
        <p:spPr bwMode="auto">
          <a:xfrm rot="5400000">
            <a:off x="7124710" y="816506"/>
            <a:ext cx="174004" cy="1645919"/>
          </a:xfrm>
          <a:prstGeom prst="leftBrace">
            <a:avLst>
              <a:gd name="adj1" fmla="val 91897"/>
              <a:gd name="adj2" fmla="val 50000"/>
            </a:avLst>
          </a:prstGeom>
          <a:noFill/>
          <a:ln w="3175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dist="17961" dir="2700000" algn="ctr" rotWithShape="0">
              <a:schemeClr val="bg1">
                <a:lumMod val="75000"/>
                <a:lumOff val="25000"/>
              </a:schemeClr>
            </a:outerShdw>
          </a:effectLst>
        </p:spPr>
        <p:txBody>
          <a:bodyPr vert="eaVert" wrap="none" anchor="ctr"/>
          <a:lstStyle/>
          <a:p>
            <a:endParaRPr lang="bg-BG">
              <a:ln>
                <a:solidFill>
                  <a:schemeClr val="accent5">
                    <a:lumMod val="20000"/>
                    <a:lumOff val="80000"/>
                  </a:schemeClr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19AC616-8394-4F9E-B7A1-7D4CBFB40AB0}"/>
              </a:ext>
            </a:extLst>
          </p:cNvPr>
          <p:cNvSpPr txBox="1"/>
          <p:nvPr/>
        </p:nvSpPr>
        <p:spPr>
          <a:xfrm>
            <a:off x="7470732" y="2859393"/>
            <a:ext cx="24336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Sum((n – 1) - 1)</a:t>
            </a:r>
          </a:p>
        </p:txBody>
      </p:sp>
      <p:sp>
        <p:nvSpPr>
          <p:cNvPr id="48" name="AutoShape 25">
            <a:extLst>
              <a:ext uri="{FF2B5EF4-FFF2-40B4-BE49-F238E27FC236}">
                <a16:creationId xmlns:a16="http://schemas.microsoft.com/office/drawing/2014/main" id="{41CF1A5B-50AB-4DDE-A084-A942F1AE4837}"/>
              </a:ext>
            </a:extLst>
          </p:cNvPr>
          <p:cNvSpPr>
            <a:spLocks/>
          </p:cNvSpPr>
          <p:nvPr/>
        </p:nvSpPr>
        <p:spPr bwMode="auto">
          <a:xfrm rot="5400000">
            <a:off x="8051863" y="3005028"/>
            <a:ext cx="174505" cy="1104229"/>
          </a:xfrm>
          <a:prstGeom prst="leftBrace">
            <a:avLst>
              <a:gd name="adj1" fmla="val 91897"/>
              <a:gd name="adj2" fmla="val 50000"/>
            </a:avLst>
          </a:prstGeom>
          <a:noFill/>
          <a:ln w="3175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dist="17961" dir="2700000" algn="ctr" rotWithShape="0">
              <a:schemeClr val="bg1">
                <a:lumMod val="75000"/>
                <a:lumOff val="25000"/>
              </a:schemeClr>
            </a:outerShdw>
          </a:effectLst>
        </p:spPr>
        <p:txBody>
          <a:bodyPr vert="eaVert" wrap="none" anchor="ctr"/>
          <a:lstStyle/>
          <a:p>
            <a:endParaRPr lang="bg-BG">
              <a:ln>
                <a:solidFill>
                  <a:schemeClr val="accent5">
                    <a:lumMod val="20000"/>
                    <a:lumOff val="80000"/>
                  </a:schemeClr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9" name="AutoShape 25">
            <a:extLst>
              <a:ext uri="{FF2B5EF4-FFF2-40B4-BE49-F238E27FC236}">
                <a16:creationId xmlns:a16="http://schemas.microsoft.com/office/drawing/2014/main" id="{62073257-D078-42A8-BBB8-F879E272CDFC}"/>
              </a:ext>
            </a:extLst>
          </p:cNvPr>
          <p:cNvSpPr>
            <a:spLocks/>
          </p:cNvSpPr>
          <p:nvPr/>
        </p:nvSpPr>
        <p:spPr bwMode="auto">
          <a:xfrm rot="5400000">
            <a:off x="8882234" y="5167824"/>
            <a:ext cx="179641" cy="530637"/>
          </a:xfrm>
          <a:prstGeom prst="leftBrace">
            <a:avLst>
              <a:gd name="adj1" fmla="val 91897"/>
              <a:gd name="adj2" fmla="val 50000"/>
            </a:avLst>
          </a:prstGeom>
          <a:noFill/>
          <a:ln w="3175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dist="17961" dir="2700000" algn="ctr" rotWithShape="0">
              <a:schemeClr val="bg1">
                <a:lumMod val="75000"/>
                <a:lumOff val="25000"/>
              </a:schemeClr>
            </a:outerShdw>
          </a:effectLst>
        </p:spPr>
        <p:txBody>
          <a:bodyPr vert="eaVert" wrap="none" anchor="ctr"/>
          <a:lstStyle/>
          <a:p>
            <a:endParaRPr lang="bg-BG">
              <a:ln>
                <a:solidFill>
                  <a:schemeClr val="accent5">
                    <a:lumMod val="20000"/>
                    <a:lumOff val="80000"/>
                  </a:schemeClr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9AE8248-65B4-43A2-A37C-9F6CD8A99BAC}"/>
              </a:ext>
            </a:extLst>
          </p:cNvPr>
          <p:cNvSpPr txBox="1"/>
          <p:nvPr/>
        </p:nvSpPr>
        <p:spPr>
          <a:xfrm>
            <a:off x="8610862" y="4741591"/>
            <a:ext cx="32864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Sum(((n – 1) - 1) – 1)</a:t>
            </a:r>
          </a:p>
        </p:txBody>
      </p:sp>
    </p:spTree>
    <p:extLst>
      <p:ext uri="{BB962C8B-B14F-4D97-AF65-F5344CB8AC3E}">
        <p14:creationId xmlns:p14="http://schemas.microsoft.com/office/powerpoint/2010/main" val="205169003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3" grpId="0" animBg="1"/>
      <p:bldP spid="16" grpId="0" animBg="1"/>
      <p:bldP spid="19" grpId="0" animBg="1"/>
      <p:bldP spid="23" grpId="0" animBg="1"/>
      <p:bldP spid="24" grpId="0" animBg="1"/>
      <p:bldP spid="42" grpId="0" animBg="1"/>
      <p:bldP spid="44" grpId="0"/>
      <p:bldP spid="45" grpId="0" animBg="1"/>
      <p:bldP spid="46" grpId="0"/>
      <p:bldP spid="48" grpId="0" animBg="1"/>
      <p:bldP spid="49" grpId="0" animBg="1"/>
      <p:bldP spid="50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dirty="0"/>
              <a:t>Create a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recursive method</a:t>
            </a:r>
            <a:r>
              <a:rPr lang="en-US" dirty="0"/>
              <a:t> that </a:t>
            </a:r>
          </a:p>
          <a:p>
            <a:pPr marL="609494" lvl="2" indent="-304747">
              <a:buClr>
                <a:srgbClr val="F2B254"/>
              </a:buClr>
              <a:buSzPct val="100000"/>
            </a:pPr>
            <a:r>
              <a:rPr lang="en-GB" dirty="0"/>
              <a:t>Reads numbers from the console and </a:t>
            </a:r>
            <a:r>
              <a:rPr lang="en-US" dirty="0"/>
              <a:t>stores them in an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int[] array</a:t>
            </a:r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en-US" dirty="0"/>
              <a:t>Finds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sum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of all numbers</a:t>
            </a:r>
            <a:endParaRPr lang="bg-BG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Array Sum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80AD6482-9D74-40E8-9845-79AAE6FB3A3B}"/>
              </a:ext>
            </a:extLst>
          </p:cNvPr>
          <p:cNvSpPr txBox="1">
            <a:spLocks/>
          </p:cNvSpPr>
          <p:nvPr/>
        </p:nvSpPr>
        <p:spPr>
          <a:xfrm>
            <a:off x="1712912" y="3352801"/>
            <a:ext cx="1524000" cy="58744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GB" dirty="0"/>
              <a:t>1 2 3 4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D0DF382D-B9A1-49D1-BF8D-EDEF44AA0290}"/>
              </a:ext>
            </a:extLst>
          </p:cNvPr>
          <p:cNvSpPr txBox="1">
            <a:spLocks/>
          </p:cNvSpPr>
          <p:nvPr/>
        </p:nvSpPr>
        <p:spPr>
          <a:xfrm>
            <a:off x="4379912" y="3352800"/>
            <a:ext cx="685800" cy="58744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GB" dirty="0"/>
              <a:t>10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C66A4BB2-5CEA-45D5-8A4A-1876C24A354F}"/>
              </a:ext>
            </a:extLst>
          </p:cNvPr>
          <p:cNvSpPr/>
          <p:nvPr/>
        </p:nvSpPr>
        <p:spPr>
          <a:xfrm>
            <a:off x="3619167" y="3405066"/>
            <a:ext cx="378490" cy="4829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37" name="Text Placeholder 5">
            <a:extLst>
              <a:ext uri="{FF2B5EF4-FFF2-40B4-BE49-F238E27FC236}">
                <a16:creationId xmlns:a16="http://schemas.microsoft.com/office/drawing/2014/main" id="{FFD19027-FE85-41DC-87EE-1AF534661569}"/>
              </a:ext>
            </a:extLst>
          </p:cNvPr>
          <p:cNvSpPr txBox="1">
            <a:spLocks/>
          </p:cNvSpPr>
          <p:nvPr/>
        </p:nvSpPr>
        <p:spPr>
          <a:xfrm>
            <a:off x="6627812" y="3352803"/>
            <a:ext cx="1524000" cy="58744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bg-BG" dirty="0"/>
              <a:t>-1 0 1</a:t>
            </a:r>
            <a:endParaRPr lang="en-GB" dirty="0"/>
          </a:p>
        </p:txBody>
      </p:sp>
      <p:sp>
        <p:nvSpPr>
          <p:cNvPr id="38" name="Text Placeholder 5">
            <a:extLst>
              <a:ext uri="{FF2B5EF4-FFF2-40B4-BE49-F238E27FC236}">
                <a16:creationId xmlns:a16="http://schemas.microsoft.com/office/drawing/2014/main" id="{CD72DA72-4726-4A0E-853F-F89D7FE18A8B}"/>
              </a:ext>
            </a:extLst>
          </p:cNvPr>
          <p:cNvSpPr txBox="1">
            <a:spLocks/>
          </p:cNvSpPr>
          <p:nvPr/>
        </p:nvSpPr>
        <p:spPr>
          <a:xfrm>
            <a:off x="9294812" y="3352802"/>
            <a:ext cx="685800" cy="58744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bg-BG" dirty="0"/>
              <a:t>0</a:t>
            </a:r>
            <a:endParaRPr lang="en-GB" dirty="0"/>
          </a:p>
        </p:txBody>
      </p:sp>
      <p:sp>
        <p:nvSpPr>
          <p:cNvPr id="39" name="Arrow: Right 38">
            <a:extLst>
              <a:ext uri="{FF2B5EF4-FFF2-40B4-BE49-F238E27FC236}">
                <a16:creationId xmlns:a16="http://schemas.microsoft.com/office/drawing/2014/main" id="{EE1CBEDE-5AF1-47D9-8384-CFFC6B8728FD}"/>
              </a:ext>
            </a:extLst>
          </p:cNvPr>
          <p:cNvSpPr/>
          <p:nvPr/>
        </p:nvSpPr>
        <p:spPr>
          <a:xfrm>
            <a:off x="8534067" y="3405068"/>
            <a:ext cx="378490" cy="4829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3708" y="4343400"/>
            <a:ext cx="5867400" cy="1746985"/>
          </a:xfrm>
          <a:prstGeom prst="roundRect">
            <a:avLst>
              <a:gd name="adj" fmla="val 8201"/>
            </a:avLst>
          </a:prstGeom>
        </p:spPr>
      </p:pic>
      <p:sp>
        <p:nvSpPr>
          <p:cNvPr id="16" name="TextBox 15"/>
          <p:cNvSpPr txBox="1"/>
          <p:nvPr/>
        </p:nvSpPr>
        <p:spPr>
          <a:xfrm>
            <a:off x="0" y="6243935"/>
            <a:ext cx="119952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3"/>
              </a:rPr>
              <a:t>https://judge.softuni.bg/Contests/779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4238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37" grpId="0" animBg="1"/>
      <p:bldP spid="38" grpId="0" animBg="1"/>
      <p:bldP spid="39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Array Sum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835024" y="1744993"/>
            <a:ext cx="10515600" cy="366520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GB" sz="2800" dirty="0"/>
              <a:t>static int </a:t>
            </a:r>
            <a:r>
              <a:rPr lang="en-GB" sz="2800" dirty="0">
                <a:solidFill>
                  <a:schemeClr val="tx2">
                    <a:lumMod val="75000"/>
                  </a:schemeClr>
                </a:solidFill>
              </a:rPr>
              <a:t>sum(</a:t>
            </a:r>
            <a:r>
              <a:rPr lang="en-GB" sz="2800" dirty="0"/>
              <a:t>int[] array, int index</a:t>
            </a:r>
            <a:r>
              <a:rPr lang="en-GB" sz="2800" dirty="0">
                <a:solidFill>
                  <a:schemeClr val="tx2">
                    <a:lumMod val="75000"/>
                  </a:schemeClr>
                </a:solidFill>
              </a:rPr>
              <a:t>)</a:t>
            </a:r>
            <a:r>
              <a:rPr lang="en-GB" sz="2800" dirty="0"/>
              <a:t>{</a:t>
            </a:r>
          </a:p>
          <a:p>
            <a:r>
              <a:rPr lang="en-GB" sz="2800" dirty="0"/>
              <a:t>  if (index == array.length - 1)</a:t>
            </a:r>
          </a:p>
          <a:p>
            <a:r>
              <a:rPr lang="en-GB" sz="2800" dirty="0"/>
              <a:t>  {</a:t>
            </a:r>
          </a:p>
          <a:p>
            <a:r>
              <a:rPr lang="en-GB" sz="2800" dirty="0"/>
              <a:t>    return array[index];</a:t>
            </a:r>
          </a:p>
          <a:p>
            <a:r>
              <a:rPr lang="en-GB" sz="2800" dirty="0"/>
              <a:t>  }</a:t>
            </a:r>
          </a:p>
          <a:p>
            <a:endParaRPr lang="en-GB" sz="2800" dirty="0"/>
          </a:p>
          <a:p>
            <a:r>
              <a:rPr lang="en-GB" sz="2800" dirty="0"/>
              <a:t>  </a:t>
            </a:r>
            <a:r>
              <a:rPr lang="en-GB" sz="2800" dirty="0">
                <a:solidFill>
                  <a:schemeClr val="tx2">
                    <a:lumMod val="75000"/>
                  </a:schemeClr>
                </a:solidFill>
              </a:rPr>
              <a:t>return</a:t>
            </a:r>
            <a:r>
              <a:rPr lang="en-GB" sz="2800" dirty="0"/>
              <a:t> array[index] + </a:t>
            </a:r>
            <a:r>
              <a:rPr lang="en-GB" sz="2800" dirty="0">
                <a:solidFill>
                  <a:schemeClr val="tx2">
                    <a:lumMod val="75000"/>
                  </a:schemeClr>
                </a:solidFill>
              </a:rPr>
              <a:t>sum(</a:t>
            </a:r>
            <a:r>
              <a:rPr lang="en-GB" sz="2800" dirty="0"/>
              <a:t>array, index + 1</a:t>
            </a:r>
            <a:r>
              <a:rPr lang="en-GB" sz="2800" dirty="0">
                <a:solidFill>
                  <a:schemeClr val="tx2">
                    <a:lumMod val="75000"/>
                  </a:schemeClr>
                </a:solidFill>
              </a:rPr>
              <a:t>)</a:t>
            </a:r>
            <a:r>
              <a:rPr lang="en-GB" sz="2800" dirty="0"/>
              <a:t>;</a:t>
            </a:r>
          </a:p>
          <a:p>
            <a:r>
              <a:rPr lang="en-GB" sz="2800" dirty="0"/>
              <a:t>} </a:t>
            </a:r>
          </a:p>
        </p:txBody>
      </p:sp>
      <p:sp>
        <p:nvSpPr>
          <p:cNvPr id="6" name="AutoShape 7">
            <a:extLst>
              <a:ext uri="{FF2B5EF4-FFF2-40B4-BE49-F238E27FC236}">
                <a16:creationId xmlns:a16="http://schemas.microsoft.com/office/drawing/2014/main" id="{806D86DC-C30B-483F-AA82-D7FAB9ED51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18412" y="2743200"/>
            <a:ext cx="1981200" cy="530469"/>
          </a:xfrm>
          <a:prstGeom prst="wedgeRoundRectCallout">
            <a:avLst>
              <a:gd name="adj1" fmla="val -64919"/>
              <a:gd name="adj2" fmla="val -4452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chemeClr val="tx1"/>
                </a:solidFill>
              </a:rPr>
              <a:t>Base case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6243935"/>
            <a:ext cx="119952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https://judge.softuni.bg/Contests/779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2912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875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dirty="0"/>
              <a:t>Create a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recursive method</a:t>
            </a:r>
            <a:r>
              <a:rPr lang="en-US" dirty="0"/>
              <a:t> that calculates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n!</a:t>
            </a:r>
            <a:endParaRPr lang="en-US" dirty="0"/>
          </a:p>
          <a:p>
            <a:r>
              <a:rPr lang="en-US" dirty="0"/>
              <a:t>Recursive definition of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n!</a:t>
            </a:r>
            <a:r>
              <a:rPr lang="en-US" dirty="0"/>
              <a:t>:</a:t>
            </a: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77</a:t>
            </a:fld>
            <a:endParaRPr lang="en-US" dirty="0"/>
          </a:p>
        </p:txBody>
      </p:sp>
      <p:sp>
        <p:nvSpPr>
          <p:cNvPr id="591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Recursive Factorial</a:t>
            </a: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1289049" y="2590800"/>
            <a:ext cx="9607550" cy="4924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n! = n * (n–1)! for n &gt; 0</a:t>
            </a: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684212" y="3276600"/>
            <a:ext cx="11125200" cy="3124200"/>
          </a:xfrm>
          <a:prstGeom prst="rect">
            <a:avLst/>
          </a:prstGeom>
        </p:spPr>
        <p:txBody>
          <a:bodyPr/>
          <a:lstStyle/>
          <a:p>
            <a:pPr indent="-231606" fontAlgn="base">
              <a:lnSpc>
                <a:spcPts val="36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/>
            </a:pPr>
            <a:r>
              <a:rPr lang="en-US" sz="3200" dirty="0"/>
              <a:t>5! = 5 * 4!</a:t>
            </a:r>
          </a:p>
          <a:p>
            <a:pPr lvl="1" indent="-231606" fontAlgn="base">
              <a:lnSpc>
                <a:spcPts val="36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/>
            </a:pPr>
            <a:r>
              <a:rPr lang="en-US" sz="3200" dirty="0"/>
              <a:t>4! = 4 * 3!</a:t>
            </a:r>
          </a:p>
          <a:p>
            <a:pPr lvl="2" indent="-231606" fontAlgn="base">
              <a:lnSpc>
                <a:spcPts val="36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/>
            </a:pPr>
            <a:r>
              <a:rPr lang="en-US" sz="3200" dirty="0"/>
              <a:t>3! = 3 * 2! </a:t>
            </a:r>
          </a:p>
          <a:p>
            <a:pPr lvl="3" indent="-231606" fontAlgn="base">
              <a:lnSpc>
                <a:spcPts val="36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/>
            </a:pPr>
            <a:r>
              <a:rPr lang="en-US" sz="3200" dirty="0"/>
              <a:t>2! = 2 * 1!</a:t>
            </a:r>
          </a:p>
          <a:p>
            <a:pPr lvl="4" indent="-231606" fontAlgn="base">
              <a:lnSpc>
                <a:spcPts val="36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/>
            </a:pPr>
            <a:r>
              <a:rPr lang="en-US" sz="3200" dirty="0"/>
              <a:t>1! = 1 * 0!</a:t>
            </a:r>
          </a:p>
        </p:txBody>
      </p:sp>
      <p:sp>
        <p:nvSpPr>
          <p:cNvPr id="10" name="AutoShape 7">
            <a:extLst>
              <a:ext uri="{FF2B5EF4-FFF2-40B4-BE49-F238E27FC236}">
                <a16:creationId xmlns:a16="http://schemas.microsoft.com/office/drawing/2014/main" id="{806D86DC-C30B-483F-AA82-D7FAB9ED51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5212" y="4645269"/>
            <a:ext cx="1981200" cy="530469"/>
          </a:xfrm>
          <a:prstGeom prst="wedgeRoundRectCallout">
            <a:avLst>
              <a:gd name="adj1" fmla="val -56859"/>
              <a:gd name="adj2" fmla="val 15521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chemeClr val="tx1"/>
                </a:solidFill>
              </a:rPr>
              <a:t>0! = 1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80AD6482-9D74-40E8-9845-79AAE6FB3A3B}"/>
              </a:ext>
            </a:extLst>
          </p:cNvPr>
          <p:cNvSpPr txBox="1">
            <a:spLocks/>
          </p:cNvSpPr>
          <p:nvPr/>
        </p:nvSpPr>
        <p:spPr>
          <a:xfrm>
            <a:off x="7313613" y="4308728"/>
            <a:ext cx="722398" cy="58744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GB" dirty="0"/>
              <a:t>5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D0DF382D-B9A1-49D1-BF8D-EDEF44AA0290}"/>
              </a:ext>
            </a:extLst>
          </p:cNvPr>
          <p:cNvSpPr txBox="1">
            <a:spLocks/>
          </p:cNvSpPr>
          <p:nvPr/>
        </p:nvSpPr>
        <p:spPr>
          <a:xfrm>
            <a:off x="9255212" y="4308728"/>
            <a:ext cx="1600200" cy="58744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GB" dirty="0"/>
              <a:t>120</a:t>
            </a:r>
          </a:p>
        </p:txBody>
      </p:sp>
      <p:sp>
        <p:nvSpPr>
          <p:cNvPr id="13" name="Arrow: Right 13">
            <a:extLst>
              <a:ext uri="{FF2B5EF4-FFF2-40B4-BE49-F238E27FC236}">
                <a16:creationId xmlns:a16="http://schemas.microsoft.com/office/drawing/2014/main" id="{C66A4BB2-5CEA-45D5-8A4A-1876C24A354F}"/>
              </a:ext>
            </a:extLst>
          </p:cNvPr>
          <p:cNvSpPr/>
          <p:nvPr/>
        </p:nvSpPr>
        <p:spPr>
          <a:xfrm>
            <a:off x="8382923" y="4360993"/>
            <a:ext cx="378490" cy="4829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D943B65B-40F3-431E-97EB-3C846E0A5020}"/>
              </a:ext>
            </a:extLst>
          </p:cNvPr>
          <p:cNvSpPr txBox="1">
            <a:spLocks/>
          </p:cNvSpPr>
          <p:nvPr/>
        </p:nvSpPr>
        <p:spPr>
          <a:xfrm>
            <a:off x="7313612" y="5410200"/>
            <a:ext cx="722399" cy="58744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GB" dirty="0"/>
              <a:t>10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B8447402-0808-4456-AA86-BAFA3F34D09E}"/>
              </a:ext>
            </a:extLst>
          </p:cNvPr>
          <p:cNvSpPr txBox="1">
            <a:spLocks/>
          </p:cNvSpPr>
          <p:nvPr/>
        </p:nvSpPr>
        <p:spPr>
          <a:xfrm>
            <a:off x="9255212" y="5410200"/>
            <a:ext cx="1600200" cy="58744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GB" dirty="0"/>
              <a:t>3628800</a:t>
            </a:r>
          </a:p>
        </p:txBody>
      </p:sp>
      <p:sp>
        <p:nvSpPr>
          <p:cNvPr id="16" name="Arrow: Right 22">
            <a:extLst>
              <a:ext uri="{FF2B5EF4-FFF2-40B4-BE49-F238E27FC236}">
                <a16:creationId xmlns:a16="http://schemas.microsoft.com/office/drawing/2014/main" id="{B8965072-A16E-486E-BAE3-E1C0960EAAF3}"/>
              </a:ext>
            </a:extLst>
          </p:cNvPr>
          <p:cNvSpPr/>
          <p:nvPr/>
        </p:nvSpPr>
        <p:spPr>
          <a:xfrm>
            <a:off x="8382923" y="5462465"/>
            <a:ext cx="378490" cy="4829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8" name="TextBox 17"/>
          <p:cNvSpPr txBox="1"/>
          <p:nvPr/>
        </p:nvSpPr>
        <p:spPr>
          <a:xfrm>
            <a:off x="0" y="6243935"/>
            <a:ext cx="119952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https://judge.softuni.bg/Contests/779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5927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Recursive Factorial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911224" y="1752600"/>
            <a:ext cx="9907588" cy="366520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pt-BR" sz="2800" dirty="0"/>
              <a:t>static long </a:t>
            </a:r>
            <a:r>
              <a:rPr lang="pt-BR" sz="2800" dirty="0">
                <a:solidFill>
                  <a:schemeClr val="tx2">
                    <a:lumMod val="75000"/>
                  </a:schemeClr>
                </a:solidFill>
              </a:rPr>
              <a:t>factorial(</a:t>
            </a:r>
            <a:r>
              <a:rPr lang="pt-BR" sz="2800" dirty="0"/>
              <a:t>int num</a:t>
            </a:r>
            <a:r>
              <a:rPr lang="pt-BR" sz="2800" dirty="0">
                <a:solidFill>
                  <a:schemeClr val="tx2">
                    <a:lumMod val="75000"/>
                  </a:schemeClr>
                </a:solidFill>
              </a:rPr>
              <a:t>)</a:t>
            </a:r>
            <a:r>
              <a:rPr lang="pt-BR" sz="2800" dirty="0"/>
              <a:t>{</a:t>
            </a:r>
            <a:br>
              <a:rPr lang="pt-BR" sz="2800" dirty="0"/>
            </a:br>
            <a:r>
              <a:rPr lang="pt-BR" sz="2800" dirty="0"/>
              <a:t>  if (num == 0)</a:t>
            </a:r>
          </a:p>
          <a:p>
            <a:r>
              <a:rPr lang="pt-BR" sz="2800" dirty="0"/>
              <a:t>  {</a:t>
            </a:r>
          </a:p>
          <a:p>
            <a:r>
              <a:rPr lang="pt-BR" sz="2800" dirty="0"/>
              <a:t>    return 1; </a:t>
            </a:r>
          </a:p>
          <a:p>
            <a:r>
              <a:rPr lang="pt-BR" sz="2800" dirty="0"/>
              <a:t>  }</a:t>
            </a:r>
            <a:br>
              <a:rPr lang="pt-BR" sz="2800" dirty="0"/>
            </a:br>
            <a:r>
              <a:rPr lang="pt-BR" sz="2800" dirty="0"/>
              <a:t>  </a:t>
            </a:r>
          </a:p>
          <a:p>
            <a:r>
              <a:rPr lang="pt-BR" sz="2800" dirty="0"/>
              <a:t>  </a:t>
            </a:r>
            <a:r>
              <a:rPr lang="pt-BR" sz="2800" dirty="0">
                <a:solidFill>
                  <a:schemeClr val="tx2">
                    <a:lumMod val="75000"/>
                  </a:schemeClr>
                </a:solidFill>
              </a:rPr>
              <a:t>return</a:t>
            </a:r>
            <a:r>
              <a:rPr lang="pt-BR" sz="2800" dirty="0"/>
              <a:t> num * </a:t>
            </a:r>
            <a:r>
              <a:rPr lang="pt-BR" sz="2800" dirty="0">
                <a:solidFill>
                  <a:schemeClr val="tx2">
                    <a:lumMod val="75000"/>
                  </a:schemeClr>
                </a:solidFill>
              </a:rPr>
              <a:t>factorial(</a:t>
            </a:r>
            <a:r>
              <a:rPr lang="pt-BR" sz="2800" dirty="0"/>
              <a:t>num - 1</a:t>
            </a:r>
            <a:r>
              <a:rPr lang="pt-BR" sz="2800" dirty="0">
                <a:solidFill>
                  <a:schemeClr val="tx2">
                    <a:lumMod val="75000"/>
                  </a:schemeClr>
                </a:solidFill>
              </a:rPr>
              <a:t>)</a:t>
            </a:r>
            <a:r>
              <a:rPr lang="pt-BR" sz="2800" dirty="0"/>
              <a:t>;</a:t>
            </a:r>
            <a:br>
              <a:rPr lang="pt-BR" sz="2800" dirty="0"/>
            </a:br>
            <a:r>
              <a:rPr lang="pt-BR" sz="2800" dirty="0"/>
              <a:t>} </a:t>
            </a:r>
          </a:p>
        </p:txBody>
      </p:sp>
      <p:sp>
        <p:nvSpPr>
          <p:cNvPr id="6" name="AutoShape 7">
            <a:extLst>
              <a:ext uri="{FF2B5EF4-FFF2-40B4-BE49-F238E27FC236}">
                <a16:creationId xmlns:a16="http://schemas.microsoft.com/office/drawing/2014/main" id="{806D86DC-C30B-483F-AA82-D7FAB9ED51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41812" y="2590800"/>
            <a:ext cx="1981200" cy="530469"/>
          </a:xfrm>
          <a:prstGeom prst="wedgeRoundRectCallout">
            <a:avLst>
              <a:gd name="adj1" fmla="val -64919"/>
              <a:gd name="adj2" fmla="val -4452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chemeClr val="tx1"/>
                </a:solidFill>
              </a:rPr>
              <a:t>Base case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F5D9DB0-7785-40CA-A3D5-950D3EAEF235}"/>
              </a:ext>
            </a:extLst>
          </p:cNvPr>
          <p:cNvGrpSpPr/>
          <p:nvPr/>
        </p:nvGrpSpPr>
        <p:grpSpPr>
          <a:xfrm>
            <a:off x="8609012" y="4343400"/>
            <a:ext cx="2932471" cy="1470026"/>
            <a:chOff x="7018337" y="4613276"/>
            <a:chExt cx="3581400" cy="1663703"/>
          </a:xfrm>
        </p:grpSpPr>
        <p:sp>
          <p:nvSpPr>
            <p:cNvPr id="10" name="Rectangle: Rounded Corners 1">
              <a:extLst>
                <a:ext uri="{FF2B5EF4-FFF2-40B4-BE49-F238E27FC236}">
                  <a16:creationId xmlns:a16="http://schemas.microsoft.com/office/drawing/2014/main" id="{CC29B758-DCC2-4B0C-B602-D9F1F9545C3B}"/>
                </a:ext>
              </a:extLst>
            </p:cNvPr>
            <p:cNvSpPr/>
            <p:nvPr/>
          </p:nvSpPr>
          <p:spPr>
            <a:xfrm>
              <a:off x="7018337" y="4613276"/>
              <a:ext cx="3581400" cy="1663703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 dirty="0"/>
            </a:p>
          </p:txBody>
        </p:sp>
        <p:pic>
          <p:nvPicPr>
            <p:cNvPr id="11" name="Picture 2" descr="Image result for factorial">
              <a:extLst>
                <a:ext uri="{FF2B5EF4-FFF2-40B4-BE49-F238E27FC236}">
                  <a16:creationId xmlns:a16="http://schemas.microsoft.com/office/drawing/2014/main" id="{BE1A50E9-CB73-4BB7-A026-793F1BDE0C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66012" y="4806953"/>
              <a:ext cx="2686050" cy="12763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TextBox 8"/>
          <p:cNvSpPr txBox="1"/>
          <p:nvPr/>
        </p:nvSpPr>
        <p:spPr>
          <a:xfrm>
            <a:off x="0" y="6243935"/>
            <a:ext cx="119952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3"/>
              </a:rPr>
              <a:t>https://judge.softuni.bg/Contests/779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2533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Recursive methods have 3 parts: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Pre-actions</a:t>
            </a:r>
            <a:r>
              <a:rPr lang="en-US" dirty="0"/>
              <a:t> (before calling the recursion)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Recursive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calls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(step-in)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Post-actions</a:t>
            </a:r>
            <a:r>
              <a:rPr lang="en-US" dirty="0"/>
              <a:t> (after returning from recursion)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Pre-Actions and Post-Actions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CF34160C-7370-41D1-9E15-EA043DF43E28}"/>
              </a:ext>
            </a:extLst>
          </p:cNvPr>
          <p:cNvSpPr txBox="1">
            <a:spLocks/>
          </p:cNvSpPr>
          <p:nvPr/>
        </p:nvSpPr>
        <p:spPr>
          <a:xfrm>
            <a:off x="835024" y="4183631"/>
            <a:ext cx="10364788" cy="206476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pt-BR" dirty="0"/>
              <a:t>static void Recursion(){</a:t>
            </a:r>
            <a:br>
              <a:rPr lang="pt-BR" dirty="0"/>
            </a:br>
            <a:r>
              <a:rPr lang="pt-BR" dirty="0"/>
              <a:t>  </a:t>
            </a:r>
            <a:r>
              <a:rPr lang="pt-BR" dirty="0">
                <a:solidFill>
                  <a:schemeClr val="tx2">
                    <a:lumMod val="75000"/>
                  </a:schemeClr>
                </a:solidFill>
              </a:rPr>
              <a:t>// Pre-actions</a:t>
            </a:r>
          </a:p>
          <a:p>
            <a:r>
              <a:rPr lang="pt-BR" dirty="0"/>
              <a:t>  Recursion();</a:t>
            </a:r>
            <a:endParaRPr lang="pt-BR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pt-BR" dirty="0"/>
              <a:t>  </a:t>
            </a:r>
            <a:r>
              <a:rPr lang="pt-BR" dirty="0">
                <a:solidFill>
                  <a:schemeClr val="tx2">
                    <a:lumMod val="75000"/>
                  </a:schemeClr>
                </a:solidFill>
              </a:rPr>
              <a:t>// Post-actions</a:t>
            </a:r>
            <a:br>
              <a:rPr lang="pt-BR" dirty="0"/>
            </a:br>
            <a:r>
              <a:rPr lang="pt-BR" dirty="0"/>
              <a:t>} </a:t>
            </a:r>
          </a:p>
        </p:txBody>
      </p:sp>
    </p:spTree>
    <p:extLst>
      <p:ext uri="{BB962C8B-B14F-4D97-AF65-F5344CB8AC3E}">
        <p14:creationId xmlns:p14="http://schemas.microsoft.com/office/powerpoint/2010/main" val="2005278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Selection Sort Visualization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38A442E-4061-4DD0-8A6B-F3C582846C4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6400" y="2971800"/>
            <a:ext cx="932848" cy="135449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365039F-C0B9-4E99-82F5-8A17BAD1D0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3189" y="2971800"/>
            <a:ext cx="932848" cy="135449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E289FDF-E381-4206-B35A-0D6090F623E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7663" y="2971800"/>
            <a:ext cx="932848" cy="135449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D5BCE26-06A1-4C1C-B95C-2D12F83FE51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0629" y="2971800"/>
            <a:ext cx="932848" cy="135449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CA72AF3-38AD-41E6-9E35-5DB201A6D6B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0340" y="2971800"/>
            <a:ext cx="932848" cy="135449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1C63D74-EA2F-4DDD-B378-74EF870F02A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1001" y="2971800"/>
            <a:ext cx="932848" cy="135449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697EF1E2-F1EB-4653-9064-DD994231578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8588" y="2971800"/>
            <a:ext cx="932848" cy="1354494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2733336D-9222-4929-A1C2-3529D9018CB4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6748" y="2971800"/>
            <a:ext cx="932848" cy="1354494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846D733C-C1A2-49C5-9BFF-6019DBC59968}"/>
              </a:ext>
            </a:extLst>
          </p:cNvPr>
          <p:cNvSpPr txBox="1"/>
          <p:nvPr/>
        </p:nvSpPr>
        <p:spPr>
          <a:xfrm>
            <a:off x="2446694" y="2471650"/>
            <a:ext cx="9807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Index</a:t>
            </a:r>
            <a:endParaRPr lang="bg-BG" sz="28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A088F59-B825-467E-AD34-4DB2AE3C05A7}"/>
              </a:ext>
            </a:extLst>
          </p:cNvPr>
          <p:cNvSpPr txBox="1"/>
          <p:nvPr/>
        </p:nvSpPr>
        <p:spPr>
          <a:xfrm>
            <a:off x="5606435" y="2471650"/>
            <a:ext cx="7633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Min</a:t>
            </a:r>
            <a:endParaRPr lang="bg-BG" sz="2800" dirty="0"/>
          </a:p>
        </p:txBody>
      </p:sp>
      <p:cxnSp>
        <p:nvCxnSpPr>
          <p:cNvPr id="15" name="Straight Connector 11"/>
          <p:cNvCxnSpPr/>
          <p:nvPr/>
        </p:nvCxnSpPr>
        <p:spPr>
          <a:xfrm rot="5400000">
            <a:off x="4439418" y="2853507"/>
            <a:ext cx="12700" cy="3144887"/>
          </a:xfrm>
          <a:prstGeom prst="curvedConnector3">
            <a:avLst>
              <a:gd name="adj1" fmla="val 5717646"/>
            </a:avLst>
          </a:prstGeom>
          <a:ln w="38100">
            <a:solidFill>
              <a:schemeClr val="accent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846D733C-C1A2-49C5-9BFF-6019DBC59968}"/>
              </a:ext>
            </a:extLst>
          </p:cNvPr>
          <p:cNvSpPr txBox="1"/>
          <p:nvPr/>
        </p:nvSpPr>
        <p:spPr>
          <a:xfrm>
            <a:off x="531812" y="1295400"/>
            <a:ext cx="40335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Steps count: 8 + 1 </a:t>
            </a:r>
            <a:r>
              <a:rPr lang="en-US" sz="3200" b="1" dirty="0">
                <a:sym typeface="Wingdings"/>
              </a:rPr>
              <a:t> 9</a:t>
            </a:r>
            <a:r>
              <a:rPr lang="en-US" sz="3200" b="1" dirty="0"/>
              <a:t> </a:t>
            </a:r>
            <a:endParaRPr lang="bg-BG" sz="3200" b="1" dirty="0"/>
          </a:p>
        </p:txBody>
      </p:sp>
      <p:sp>
        <p:nvSpPr>
          <p:cNvPr id="21" name="AutoShape 7">
            <a:extLst>
              <a:ext uri="{FF2B5EF4-FFF2-40B4-BE49-F238E27FC236}">
                <a16:creationId xmlns:a16="http://schemas.microsoft.com/office/drawing/2014/main" id="{806D86DC-C30B-483F-AA82-D7FAB9ED51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02242" y="1465135"/>
            <a:ext cx="3590019" cy="830080"/>
          </a:xfrm>
          <a:prstGeom prst="wedgeRoundRectCallout">
            <a:avLst>
              <a:gd name="adj1" fmla="val -36422"/>
              <a:gd name="adj2" fmla="val 8579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chemeClr val="tx1"/>
                </a:solidFill>
              </a:rPr>
              <a:t>Finding the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</a:rPr>
              <a:t>smallest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800" noProof="1">
                <a:solidFill>
                  <a:schemeClr val="tx1"/>
                </a:solidFill>
              </a:rPr>
              <a:t>element takes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</a:rPr>
              <a:t>8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800" noProof="1">
                <a:solidFill>
                  <a:schemeClr val="tx1"/>
                </a:solidFill>
              </a:rPr>
              <a:t>steps</a:t>
            </a:r>
            <a:endParaRPr lang="en-US" sz="2800" b="1" noProof="1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3" name="AutoShape 7">
            <a:extLst>
              <a:ext uri="{FF2B5EF4-FFF2-40B4-BE49-F238E27FC236}">
                <a16:creationId xmlns:a16="http://schemas.microsoft.com/office/drawing/2014/main" id="{806D86DC-C30B-483F-AA82-D7FAB9ED51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30842" y="5342120"/>
            <a:ext cx="4154570" cy="830080"/>
          </a:xfrm>
          <a:prstGeom prst="wedgeRoundRectCallout">
            <a:avLst>
              <a:gd name="adj1" fmla="val -56586"/>
              <a:gd name="adj2" fmla="val -9779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chemeClr val="tx2">
                    <a:lumMod val="75000"/>
                  </a:schemeClr>
                </a:solidFill>
              </a:rPr>
              <a:t>Swapping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800" noProof="1">
                <a:solidFill>
                  <a:schemeClr val="tx1"/>
                </a:solidFill>
              </a:rPr>
              <a:t>elements counts as an extra step</a:t>
            </a:r>
            <a:endParaRPr lang="en-US" sz="2800" b="1" noProof="1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9389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21" grpId="0" animBg="1"/>
      <p:bldP spid="23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dirty="0"/>
              <a:t>Create a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recursive method</a:t>
            </a:r>
            <a:r>
              <a:rPr lang="en-US" dirty="0"/>
              <a:t> that draws the following figure</a:t>
            </a:r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Recursive Drawing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BF36206-CF8E-4CE1-86F8-A11D548409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5012" y="2362200"/>
            <a:ext cx="2288262" cy="3505200"/>
          </a:xfrm>
          <a:prstGeom prst="rect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</p:pic>
      <p:sp>
        <p:nvSpPr>
          <p:cNvPr id="16" name="Arrow: Right 15">
            <a:extLst>
              <a:ext uri="{FF2B5EF4-FFF2-40B4-BE49-F238E27FC236}">
                <a16:creationId xmlns:a16="http://schemas.microsoft.com/office/drawing/2014/main" id="{72832373-A22C-4C0A-BD57-C96129CE9DC0}"/>
              </a:ext>
            </a:extLst>
          </p:cNvPr>
          <p:cNvSpPr/>
          <p:nvPr/>
        </p:nvSpPr>
        <p:spPr>
          <a:xfrm>
            <a:off x="2334411" y="2667000"/>
            <a:ext cx="378490" cy="4829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6ABBDDE6-DCE8-4EA3-B528-E3EC7FDF9DD0}"/>
              </a:ext>
            </a:extLst>
          </p:cNvPr>
          <p:cNvSpPr txBox="1">
            <a:spLocks/>
          </p:cNvSpPr>
          <p:nvPr/>
        </p:nvSpPr>
        <p:spPr>
          <a:xfrm>
            <a:off x="1428457" y="2614732"/>
            <a:ext cx="456656" cy="58744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GB" dirty="0"/>
              <a:t>5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1052" y="2362987"/>
            <a:ext cx="2329323" cy="3504414"/>
          </a:xfrm>
          <a:prstGeom prst="roundRect">
            <a:avLst>
              <a:gd name="adj" fmla="val 5488"/>
            </a:avLst>
          </a:prstGeom>
        </p:spPr>
      </p:pic>
      <p:sp>
        <p:nvSpPr>
          <p:cNvPr id="10" name="TextBox 9"/>
          <p:cNvSpPr txBox="1"/>
          <p:nvPr/>
        </p:nvSpPr>
        <p:spPr>
          <a:xfrm>
            <a:off x="0" y="6243935"/>
            <a:ext cx="119952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4"/>
              </a:rPr>
              <a:t>https://judge.softuni.bg/Contests/779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0898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7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Recursive Drawing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89012" y="1219200"/>
            <a:ext cx="9906000" cy="489364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buClr>
                <a:srgbClr val="F2B254"/>
              </a:buClr>
              <a:buSzPct val="100000"/>
            </a:pPr>
            <a:r>
              <a:rPr lang="en-US" b="1" spc="-2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printFigure(int n)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spc="-2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if (n == 0)</a:t>
            </a:r>
            <a:r>
              <a:rPr lang="bg-BG" b="1" spc="-2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spc="-2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b="1" spc="-2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Bottom </a:t>
            </a:r>
            <a:r>
              <a:rPr lang="en-US" b="1" spc="-2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of the recursion</a:t>
            </a:r>
          </a:p>
          <a:p>
            <a:pPr>
              <a:buClr>
                <a:srgbClr val="F2B254"/>
              </a:buClr>
              <a:buSzPct val="100000"/>
            </a:pPr>
            <a:r>
              <a:rPr lang="bg-BG" b="1" spc="-2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</a:t>
            </a:r>
            <a:r>
              <a:rPr lang="en-US" b="1" spc="-2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return;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spc="-2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b="1" spc="-2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Pre-action</a:t>
            </a:r>
            <a:r>
              <a:rPr lang="bg-BG" b="1" spc="-2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</a:t>
            </a:r>
            <a:r>
              <a:rPr lang="en-US" b="1" spc="-2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 n asterisks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spc="-2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System.out.println(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spc="-2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String.join("", Collections.nCopies(n, "*")));</a:t>
            </a:r>
          </a:p>
          <a:p>
            <a:pPr>
              <a:buClr>
                <a:srgbClr val="F2B254"/>
              </a:buClr>
              <a:buSzPct val="100000"/>
            </a:pPr>
            <a:endParaRPr lang="en-US" b="1" spc="-20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buClr>
                <a:srgbClr val="F2B254"/>
              </a:buClr>
              <a:buSzPct val="100000"/>
            </a:pPr>
            <a:r>
              <a:rPr lang="en-US" b="1" spc="-2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b="1" spc="-2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Recursive call: print figure of size n-1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spc="-2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printFigure(n - 1);</a:t>
            </a:r>
          </a:p>
          <a:p>
            <a:pPr>
              <a:buClr>
                <a:srgbClr val="F2B254"/>
              </a:buClr>
              <a:buSzPct val="100000"/>
            </a:pPr>
            <a:endParaRPr lang="en-US" b="1" spc="-20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buClr>
                <a:srgbClr val="F2B254"/>
              </a:buClr>
              <a:buSzPct val="100000"/>
            </a:pPr>
            <a:r>
              <a:rPr lang="en-US" b="1" spc="-2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b="1" spc="-2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Post-action: print n hashtags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spc="-2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System.out.println(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spc="-2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String.join("", Collections.nCopies(n, "#")));</a:t>
            </a:r>
          </a:p>
        </p:txBody>
      </p:sp>
      <p:sp>
        <p:nvSpPr>
          <p:cNvPr id="12" name="AutoShape 7">
            <a:extLst>
              <a:ext uri="{FF2B5EF4-FFF2-40B4-BE49-F238E27FC236}">
                <a16:creationId xmlns:a16="http://schemas.microsoft.com/office/drawing/2014/main" id="{806D86DC-C30B-483F-AA82-D7FAB9ED51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94612" y="2133600"/>
            <a:ext cx="4191000" cy="914400"/>
          </a:xfrm>
          <a:prstGeom prst="wedgeRoundRectCallout">
            <a:avLst>
              <a:gd name="adj1" fmla="val -62002"/>
              <a:gd name="adj2" fmla="val 5849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chemeClr val="tx1"/>
                </a:solidFill>
              </a:rPr>
              <a:t>Returns</a:t>
            </a:r>
            <a:r>
              <a:rPr lang="en-US" sz="2800" dirty="0"/>
              <a:t> a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</a:rPr>
              <a:t>String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800" dirty="0"/>
              <a:t>consisting of n copies of ‘*’.</a:t>
            </a:r>
            <a:endParaRPr lang="en-US" sz="2800" noProof="1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6243935"/>
            <a:ext cx="119952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https://judge.softuni.bg/Contests/779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0593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Recursive calls are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slightly slower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than iteration</a:t>
            </a:r>
          </a:p>
          <a:p>
            <a:pPr lvl="1">
              <a:lnSpc>
                <a:spcPct val="100000"/>
              </a:lnSpc>
            </a:pPr>
            <a:r>
              <a:rPr lang="en-US" sz="3000" dirty="0"/>
              <a:t>Parameters and return values travel through the stack at each step</a:t>
            </a:r>
          </a:p>
          <a:p>
            <a:pPr lvl="1">
              <a:lnSpc>
                <a:spcPct val="100000"/>
              </a:lnSpc>
            </a:pPr>
            <a:r>
              <a:rPr lang="en-US" sz="3000" dirty="0"/>
              <a:t>Prefer iteration for linear calculations (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</a:rPr>
              <a:t>without branched calls</a:t>
            </a:r>
            <a:r>
              <a:rPr lang="en-US" sz="3000" dirty="0"/>
              <a:t>)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Performance: Recursion vs. Iteration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84211" y="3886200"/>
            <a:ext cx="5017975" cy="230832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buClr>
                <a:srgbClr val="F2B254"/>
              </a:buClr>
              <a:buSzPct val="100000"/>
            </a:pPr>
            <a:r>
              <a:rPr lang="en-US" b="1" spc="-2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long fact(int n</a:t>
            </a:r>
            <a:r>
              <a:rPr lang="bg-BG" b="1" spc="-2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){</a:t>
            </a:r>
            <a:br>
              <a:rPr lang="bg-BG" b="1" spc="-2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b="1" spc="-2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bg-BG" b="1" spc="-2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(</a:t>
            </a:r>
            <a:r>
              <a:rPr lang="en-US" b="1" spc="-2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</a:t>
            </a:r>
            <a:r>
              <a:rPr lang="bg-BG" b="1" spc="-2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spc="-2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==</a:t>
            </a:r>
            <a:r>
              <a:rPr lang="bg-BG" b="1" spc="-2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spc="-2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</a:t>
            </a:r>
            <a:r>
              <a:rPr lang="bg-BG" b="1" spc="-2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</a:t>
            </a:r>
            <a:endParaRPr lang="en-US" b="1" spc="-20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buClr>
                <a:srgbClr val="F2B254"/>
              </a:buClr>
              <a:buSzPct val="100000"/>
            </a:pPr>
            <a:r>
              <a:rPr lang="en-US" b="1" spc="-2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bg-BG" b="1" spc="-2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return 1;</a:t>
            </a:r>
            <a:r>
              <a:rPr lang="en-US" b="1" spc="-2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br>
              <a:rPr lang="bg-BG" b="1" spc="-2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b="1" spc="-2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bg-BG" b="1" spc="-2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else</a:t>
            </a:r>
            <a:endParaRPr lang="en-US" b="1" spc="-20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buClr>
                <a:srgbClr val="F2B254"/>
              </a:buClr>
              <a:buSzPct val="100000"/>
            </a:pPr>
            <a:r>
              <a:rPr lang="en-US" b="1" spc="-2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bg-BG" b="1" spc="-2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return n * </a:t>
            </a:r>
            <a:r>
              <a:rPr lang="en-US" b="1" spc="-2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fact</a:t>
            </a:r>
            <a:r>
              <a:rPr lang="bg-BG" b="1" spc="-2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(n - 1); </a:t>
            </a:r>
            <a:br>
              <a:rPr lang="bg-BG" b="1" spc="-2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bg-BG" b="1" spc="-2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 </a:t>
            </a:r>
            <a:endParaRPr lang="en-US" b="1" spc="-20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207211" y="3886200"/>
            <a:ext cx="5297401" cy="230832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buClr>
                <a:srgbClr val="F2B254"/>
              </a:buClr>
              <a:buSzPct val="100000"/>
            </a:pPr>
            <a:r>
              <a:rPr lang="en-US" b="1" spc="-2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long iterFact(int num</a:t>
            </a:r>
            <a:r>
              <a:rPr lang="bg-BG" b="1" spc="-2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){</a:t>
            </a:r>
            <a:br>
              <a:rPr lang="bg-BG" b="1" spc="-2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b="1" spc="-2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long result = 1;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spc="-2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for (int i = 1; i &lt;= n; i++)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spc="-2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result *= i;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spc="-2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return result;</a:t>
            </a:r>
            <a:br>
              <a:rPr lang="bg-BG" b="1" spc="-2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bg-BG" b="1" spc="-2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 </a:t>
            </a:r>
            <a:endParaRPr lang="en-US" b="1" spc="-20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11508" y="3210580"/>
            <a:ext cx="32493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Recursive factorial: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234508" y="3210101"/>
            <a:ext cx="30603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Iterative factorial:</a:t>
            </a:r>
          </a:p>
        </p:txBody>
      </p:sp>
    </p:spTree>
    <p:extLst>
      <p:ext uri="{BB962C8B-B14F-4D97-AF65-F5344CB8AC3E}">
        <p14:creationId xmlns:p14="http://schemas.microsoft.com/office/powerpoint/2010/main" val="722702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/>
      <p:bldP spid="8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Infinite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recursion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== a method calls itself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infinitely</a:t>
            </a:r>
          </a:p>
          <a:p>
            <a:pPr lvl="1"/>
            <a:r>
              <a:rPr lang="en-US" dirty="0"/>
              <a:t>Typically, infinite recursion is a bug in the program</a:t>
            </a:r>
          </a:p>
          <a:p>
            <a:pPr lvl="1"/>
            <a:r>
              <a:rPr lang="en-US" dirty="0"/>
              <a:t>The bottom of the recursion is missing or wrong</a:t>
            </a:r>
          </a:p>
          <a:p>
            <a:pPr lvl="1"/>
            <a:r>
              <a:rPr lang="en-US" dirty="0"/>
              <a:t>Causes "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stack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overflow</a:t>
            </a:r>
            <a:r>
              <a:rPr lang="en-US" dirty="0"/>
              <a:t>" exception</a:t>
            </a:r>
          </a:p>
          <a:p>
            <a:pPr lvl="1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Infinite Recursion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00139" y="4191000"/>
            <a:ext cx="5017975" cy="12003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buClr>
                <a:srgbClr val="F2B254"/>
              </a:buClr>
              <a:buSzPct val="100000"/>
            </a:pPr>
            <a:r>
              <a:rPr lang="en-US" b="1" spc="-2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long Calulate(int n){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spc="-2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return Calulate(n + 1);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spc="-2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4487" y="3657600"/>
            <a:ext cx="4200525" cy="241559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139" y="5778212"/>
            <a:ext cx="7048500" cy="77152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2822" y="3124200"/>
            <a:ext cx="3066590" cy="1559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037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884" y="4953000"/>
            <a:ext cx="11483128" cy="737501"/>
          </a:xfrm>
        </p:spPr>
        <p:txBody>
          <a:bodyPr/>
          <a:lstStyle/>
          <a:p>
            <a:r>
              <a:rPr lang="en-US" sz="4800" dirty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Practice: Recursion</a:t>
            </a:r>
            <a:endParaRPr lang="en-US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1446212" y="5754968"/>
            <a:ext cx="8938472" cy="719034"/>
          </a:xfrm>
        </p:spPr>
        <p:txBody>
          <a:bodyPr/>
          <a:lstStyle/>
          <a:p>
            <a:pPr marL="0" lvl="1" indent="0" algn="ctr">
              <a:buNone/>
            </a:pPr>
            <a:r>
              <a:rPr lang="en-US" sz="4000" dirty="0">
                <a:solidFill>
                  <a:schemeClr val="accent1"/>
                </a:solidFill>
              </a:rPr>
              <a:t>Exercises in class (Lab)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9412" y="1163032"/>
            <a:ext cx="3524026" cy="363756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1012" y="2401077"/>
            <a:ext cx="1828800" cy="186612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3212" y="2121307"/>
            <a:ext cx="2641193" cy="2641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53426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85</a:t>
            </a:fld>
            <a:endParaRPr lang="en-US" dirty="0"/>
          </a:p>
        </p:txBody>
      </p:sp>
      <p:sp>
        <p:nvSpPr>
          <p:cNvPr id="434179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Sorting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== an algorithm that rearranges elements in a list</a:t>
            </a:r>
          </a:p>
          <a:p>
            <a:pPr lvl="2"/>
            <a:r>
              <a:rPr lang="en-US" dirty="0"/>
              <a:t>In non-decreasing order</a:t>
            </a:r>
          </a:p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Searching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== an algorithm for finding an item among a collection of items</a:t>
            </a:r>
          </a:p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Recursion</a:t>
            </a:r>
            <a:r>
              <a:rPr lang="en-US" dirty="0"/>
              <a:t> means to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call a method from itself</a:t>
            </a:r>
          </a:p>
          <a:p>
            <a:pPr lvl="1"/>
            <a:r>
              <a:rPr lang="en-US" dirty="0"/>
              <a:t>It should always have a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bottom</a:t>
            </a:r>
            <a:r>
              <a:rPr lang="en-US" dirty="0"/>
              <a:t> </a:t>
            </a:r>
          </a:p>
          <a:p>
            <a:pPr lvl="1"/>
            <a:r>
              <a:rPr lang="en-GB" b="1" dirty="0">
                <a:solidFill>
                  <a:schemeClr val="tx2">
                    <a:lumMod val="75000"/>
                  </a:schemeClr>
                </a:solidFill>
              </a:rPr>
              <a:t>Each step </a:t>
            </a:r>
            <a:r>
              <a:rPr lang="en-GB" dirty="0"/>
              <a:t>should </a:t>
            </a:r>
            <a:r>
              <a:rPr lang="en-GB" b="1" dirty="0">
                <a:solidFill>
                  <a:schemeClr val="tx2">
                    <a:lumMod val="75000"/>
                  </a:schemeClr>
                </a:solidFill>
              </a:rPr>
              <a:t>move towards</a:t>
            </a:r>
            <a:r>
              <a:rPr lang="en-GB" dirty="0"/>
              <a:t> the </a:t>
            </a:r>
            <a:r>
              <a:rPr lang="en-GB" b="1" dirty="0">
                <a:solidFill>
                  <a:schemeClr val="tx2">
                    <a:lumMod val="75000"/>
                  </a:schemeClr>
                </a:solidFill>
              </a:rPr>
              <a:t>bottom</a:t>
            </a:r>
            <a:endParaRPr lang="en-US" dirty="0"/>
          </a:p>
        </p:txBody>
      </p:sp>
      <p:sp>
        <p:nvSpPr>
          <p:cNvPr id="434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  <a:endParaRPr lang="bg-B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FB6F7E-9CDA-4EBD-AA94-B7B4F17C180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9218612" y="4038600"/>
            <a:ext cx="2253081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645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1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1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1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1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Representation and Manipulation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https://softuni.bg/opencourses/algorithms</a:t>
            </a:r>
            <a:endParaRPr lang="en-US" dirty="0"/>
          </a:p>
        </p:txBody>
      </p:sp>
      <p:pic>
        <p:nvPicPr>
          <p:cNvPr id="13" name="Picture 12">
            <a:hlinkClick r:id="rId4"/>
          </p:cNvPr>
          <p:cNvPicPr>
            <a:picLocks noChangeAspect="1"/>
          </p:cNvPicPr>
          <p:nvPr/>
        </p:nvPicPr>
        <p:blipFill rotWithShape="1">
          <a:blip r:embed="rId5"/>
          <a:srcRect l="-16203" r="-16203"/>
          <a:stretch/>
        </p:blipFill>
        <p:spPr>
          <a:xfrm>
            <a:off x="303212" y="1246226"/>
            <a:ext cx="2763622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4" name="Picture 13">
            <a:hlinkClick r:id="rId6"/>
          </p:cNvPr>
          <p:cNvPicPr>
            <a:picLocks noChangeAspect="1"/>
          </p:cNvPicPr>
          <p:nvPr/>
        </p:nvPicPr>
        <p:blipFill rotWithShape="1">
          <a:blip r:embed="rId7"/>
          <a:srcRect l="-5908" r="-5908"/>
          <a:stretch/>
        </p:blipFill>
        <p:spPr>
          <a:xfrm>
            <a:off x="3787286" y="1254944"/>
            <a:ext cx="2763621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6" name="Picture 15">
            <a:hlinkClick r:id="rId8"/>
          </p:cNvPr>
          <p:cNvPicPr>
            <a:picLocks noChangeAspect="1"/>
          </p:cNvPicPr>
          <p:nvPr/>
        </p:nvPicPr>
        <p:blipFill rotWithShape="1">
          <a:blip r:embed="rId9"/>
          <a:srcRect l="-25003" r="-25003"/>
          <a:stretch/>
        </p:blipFill>
        <p:spPr>
          <a:xfrm>
            <a:off x="7271358" y="4002018"/>
            <a:ext cx="4614255" cy="949046"/>
          </a:xfrm>
          <a:prstGeom prst="roundRect">
            <a:avLst>
              <a:gd name="adj" fmla="val 2953"/>
            </a:avLst>
          </a:prstGeom>
          <a:solidFill>
            <a:schemeClr val="tx1"/>
          </a:solidFill>
        </p:spPr>
      </p:pic>
      <p:pic>
        <p:nvPicPr>
          <p:cNvPr id="17" name="Picture 16">
            <a:hlinkClick r:id="rId10"/>
          </p:cNvPr>
          <p:cNvPicPr>
            <a:picLocks noChangeAspect="1"/>
          </p:cNvPicPr>
          <p:nvPr/>
        </p:nvPicPr>
        <p:blipFill rotWithShape="1">
          <a:blip r:embed="rId11"/>
          <a:srcRect l="-705" r="-705"/>
          <a:stretch/>
        </p:blipFill>
        <p:spPr>
          <a:xfrm>
            <a:off x="7271358" y="5375554"/>
            <a:ext cx="4614255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8" name="Picture 17">
            <a:hlinkClick r:id="rId12"/>
          </p:cNvPr>
          <p:cNvPicPr>
            <a:picLocks noChangeAspect="1"/>
          </p:cNvPicPr>
          <p:nvPr/>
        </p:nvPicPr>
        <p:blipFill rotWithShape="1">
          <a:blip r:embed="rId13"/>
          <a:srcRect t="-66530" b="-59505"/>
          <a:stretch/>
        </p:blipFill>
        <p:spPr>
          <a:xfrm>
            <a:off x="7271358" y="2619763"/>
            <a:ext cx="4614255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0" name="Picture 19">
            <a:hlinkClick r:id="rId14"/>
          </p:cNvPr>
          <p:cNvPicPr>
            <a:picLocks noChangeAspect="1"/>
          </p:cNvPicPr>
          <p:nvPr/>
        </p:nvPicPr>
        <p:blipFill rotWithShape="1">
          <a:blip r:embed="rId15"/>
          <a:srcRect l="-14709" r="-14709"/>
          <a:stretch/>
        </p:blipFill>
        <p:spPr>
          <a:xfrm>
            <a:off x="303212" y="5375554"/>
            <a:ext cx="2763622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1" name="Picture 20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787284" y="5375554"/>
            <a:ext cx="2763622" cy="94904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 rotWithShape="1">
          <a:blip r:embed="rId19"/>
          <a:srcRect l="-9951" r="-9951"/>
          <a:stretch/>
        </p:blipFill>
        <p:spPr>
          <a:xfrm>
            <a:off x="7271358" y="1246226"/>
            <a:ext cx="4614254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344377447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144462" y="103188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41299" y="1039813"/>
            <a:ext cx="9434513" cy="563880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3"/>
              </a:rPr>
              <a:t>softuni.bg</a:t>
            </a:r>
            <a:r>
              <a:rPr lang="en-US" sz="2900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Software University Foundation</a:t>
            </a:r>
            <a:endParaRPr lang="bg-BG" sz="3200" dirty="0"/>
          </a:p>
          <a:p>
            <a:pPr lvl="1">
              <a:lnSpc>
                <a:spcPct val="100000"/>
              </a:lnSpc>
            </a:pPr>
            <a:r>
              <a:rPr lang="en-US" sz="3000" noProof="1">
                <a:hlinkClick r:id="rId4"/>
              </a:rPr>
              <a:t>http://softuni.foundation/</a:t>
            </a:r>
            <a:endParaRPr lang="en-US" sz="30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</a:t>
            </a:r>
            <a:endParaRPr lang="bg-BG" noProof="1"/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>
                <a:hlinkClick r:id="rId6"/>
              </a:rPr>
              <a:t>forum.softuni.bg</a:t>
            </a:r>
            <a:endParaRPr lang="en-US" noProof="1"/>
          </a:p>
        </p:txBody>
      </p:sp>
      <p:pic>
        <p:nvPicPr>
          <p:cNvPr id="10" name="Picture 9">
            <a:hlinkClick r:id="rId4" tooltip="Software University Foundation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7098" y="3019984"/>
            <a:ext cx="2269870" cy="566147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  <p:pic>
        <p:nvPicPr>
          <p:cNvPr id="11" name="Picture 4" descr="http://www.facebook.com/SoftwareUniversity" title="Software University @ Facebook">
            <a:hlinkClick r:id="rId8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4064268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6" tooltip="Software University Discussion Forum"/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410200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3"/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183" y="2727414"/>
            <a:ext cx="2746993" cy="3657600"/>
          </a:xfrm>
          <a:prstGeom prst="rect">
            <a:avLst/>
          </a:prstGeom>
        </p:spPr>
      </p:pic>
      <p:pic>
        <p:nvPicPr>
          <p:cNvPr id="16" name="Picture 15" descr="A picture containing clipart&#10;&#10;Description generated with very high confidence">
            <a:extLst>
              <a:ext uri="{FF2B5EF4-FFF2-40B4-BE49-F238E27FC236}">
                <a16:creationId xmlns:a16="http://schemas.microsoft.com/office/drawing/2014/main" id="{1D5EA20F-A08B-46D3-A0D8-2268395A0484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9444" y="1039681"/>
            <a:ext cx="1496137" cy="1845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9918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Selection Sort Visualization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38A442E-4061-4DD0-8A6B-F3C582846C4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6400" y="2971800"/>
            <a:ext cx="932848" cy="135449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365039F-C0B9-4E99-82F5-8A17BAD1D0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3189" y="2971800"/>
            <a:ext cx="932848" cy="135449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E289FDF-E381-4206-B35A-0D6090F623E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7663" y="2971800"/>
            <a:ext cx="932848" cy="135449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D5BCE26-06A1-4C1C-B95C-2D12F83FE51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7387" y="2971800"/>
            <a:ext cx="932848" cy="135449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CA72AF3-38AD-41E6-9E35-5DB201A6D6B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0340" y="2971800"/>
            <a:ext cx="932848" cy="135449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1C63D74-EA2F-4DDD-B378-74EF870F02A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1001" y="2971800"/>
            <a:ext cx="932848" cy="135449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697EF1E2-F1EB-4653-9064-DD994231578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8588" y="2971800"/>
            <a:ext cx="932848" cy="1354494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2733336D-9222-4929-A1C2-3529D9018CB4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6812" y="2988906"/>
            <a:ext cx="932848" cy="135449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01DE611-BCBD-46BF-9DCA-4EB07BAC642B}"/>
              </a:ext>
            </a:extLst>
          </p:cNvPr>
          <p:cNvSpPr txBox="1"/>
          <p:nvPr/>
        </p:nvSpPr>
        <p:spPr>
          <a:xfrm>
            <a:off x="3437294" y="2471650"/>
            <a:ext cx="9807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Index</a:t>
            </a:r>
            <a:endParaRPr lang="bg-BG" sz="28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5082B98-5FDF-438E-9BE3-1509F71D5081}"/>
              </a:ext>
            </a:extLst>
          </p:cNvPr>
          <p:cNvSpPr txBox="1"/>
          <p:nvPr/>
        </p:nvSpPr>
        <p:spPr>
          <a:xfrm>
            <a:off x="9661148" y="2445478"/>
            <a:ext cx="7633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Min</a:t>
            </a:r>
            <a:endParaRPr lang="bg-BG" sz="2800" dirty="0"/>
          </a:p>
        </p:txBody>
      </p:sp>
      <p:cxnSp>
        <p:nvCxnSpPr>
          <p:cNvPr id="15" name="Straight Connector 11"/>
          <p:cNvCxnSpPr/>
          <p:nvPr/>
        </p:nvCxnSpPr>
        <p:spPr>
          <a:xfrm rot="5400000">
            <a:off x="6942510" y="1361702"/>
            <a:ext cx="12700" cy="6128496"/>
          </a:xfrm>
          <a:prstGeom prst="curvedConnector3">
            <a:avLst>
              <a:gd name="adj1" fmla="val 5717646"/>
            </a:avLst>
          </a:prstGeom>
          <a:ln w="38100">
            <a:solidFill>
              <a:schemeClr val="accent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AutoShape 7">
            <a:extLst>
              <a:ext uri="{FF2B5EF4-FFF2-40B4-BE49-F238E27FC236}">
                <a16:creationId xmlns:a16="http://schemas.microsoft.com/office/drawing/2014/main" id="{806D86DC-C30B-483F-AA82-D7FAB9ED51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8212" y="1465135"/>
            <a:ext cx="3590019" cy="830080"/>
          </a:xfrm>
          <a:prstGeom prst="wedgeRoundRectCallout">
            <a:avLst>
              <a:gd name="adj1" fmla="val 49895"/>
              <a:gd name="adj2" fmla="val 8732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chemeClr val="tx1"/>
                </a:solidFill>
              </a:rPr>
              <a:t>Finding the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</a:rPr>
              <a:t>smallest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800" noProof="1">
                <a:solidFill>
                  <a:schemeClr val="tx1"/>
                </a:solidFill>
              </a:rPr>
              <a:t>element takes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</a:rPr>
              <a:t>7 </a:t>
            </a:r>
            <a:r>
              <a:rPr lang="en-US" sz="2800" noProof="1">
                <a:solidFill>
                  <a:schemeClr val="tx1"/>
                </a:solidFill>
              </a:rPr>
              <a:t>steps</a:t>
            </a:r>
            <a:endParaRPr lang="en-US" sz="2800" b="1" noProof="1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46D733C-C1A2-49C5-9BFF-6019DBC59968}"/>
              </a:ext>
            </a:extLst>
          </p:cNvPr>
          <p:cNvSpPr txBox="1"/>
          <p:nvPr/>
        </p:nvSpPr>
        <p:spPr>
          <a:xfrm>
            <a:off x="531812" y="1295400"/>
            <a:ext cx="47484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Steps count: 9 + 7 + 1 </a:t>
            </a:r>
            <a:r>
              <a:rPr lang="en-US" sz="3200" b="1" dirty="0">
                <a:sym typeface="Wingdings"/>
              </a:rPr>
              <a:t> 17</a:t>
            </a:r>
            <a:endParaRPr lang="bg-BG" sz="3200" b="1" dirty="0"/>
          </a:p>
        </p:txBody>
      </p:sp>
    </p:spTree>
    <p:extLst>
      <p:ext uri="{BB962C8B-B14F-4D97-AF65-F5344CB8AC3E}">
        <p14:creationId xmlns:p14="http://schemas.microsoft.com/office/powerpoint/2010/main" val="3161861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9" grpId="0" animBg="1"/>
    </p:bld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Software-University-Foundation</Template>
  <TotalTime>0</TotalTime>
  <Words>2751</Words>
  <Application>Microsoft Office PowerPoint</Application>
  <PresentationFormat>Custom</PresentationFormat>
  <Paragraphs>696</Paragraphs>
  <Slides>87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87</vt:i4>
      </vt:variant>
    </vt:vector>
  </HeadingPairs>
  <TitlesOfParts>
    <vt:vector size="94" baseType="lpstr">
      <vt:lpstr>굴림</vt:lpstr>
      <vt:lpstr>Arial</vt:lpstr>
      <vt:lpstr>Calibri</vt:lpstr>
      <vt:lpstr>Consolas</vt:lpstr>
      <vt:lpstr>Wingdings</vt:lpstr>
      <vt:lpstr>Wingdings 2</vt:lpstr>
      <vt:lpstr>SoftUni 16x9</vt:lpstr>
      <vt:lpstr>Data Representation and Manipulation</vt:lpstr>
      <vt:lpstr>Table of Contents</vt:lpstr>
      <vt:lpstr>Have a Question?</vt:lpstr>
      <vt:lpstr>Simple Sorting Algorithms</vt:lpstr>
      <vt:lpstr>What is a Sorting Algorithm?</vt:lpstr>
      <vt:lpstr>Stability of Sorting</vt:lpstr>
      <vt:lpstr>Selection Sort</vt:lpstr>
      <vt:lpstr>Selection Sort Visualization</vt:lpstr>
      <vt:lpstr>Selection Sort Visualization</vt:lpstr>
      <vt:lpstr>Selection Sort Visualization</vt:lpstr>
      <vt:lpstr>Selection Sort Visualization</vt:lpstr>
      <vt:lpstr>Selection Sort Visualization</vt:lpstr>
      <vt:lpstr>Selection Sort Visualization</vt:lpstr>
      <vt:lpstr>Selection Sort Visualization</vt:lpstr>
      <vt:lpstr>Selection Sort Visualization</vt:lpstr>
      <vt:lpstr>Selection Sort Visualization</vt:lpstr>
      <vt:lpstr>Selection Sort Code</vt:lpstr>
      <vt:lpstr>Bubble Sort</vt:lpstr>
      <vt:lpstr>Bubble Sort Visualization</vt:lpstr>
      <vt:lpstr>Bubble Sort Visualization</vt:lpstr>
      <vt:lpstr>Bubble Sort Visualization</vt:lpstr>
      <vt:lpstr>Bubble Sort Visualization</vt:lpstr>
      <vt:lpstr>Bubble Sort Visualization</vt:lpstr>
      <vt:lpstr>Bubble Sort Visualization</vt:lpstr>
      <vt:lpstr>Bubble Sort Visualization</vt:lpstr>
      <vt:lpstr>Bubble Sort Visualization</vt:lpstr>
      <vt:lpstr>Bubble Sort Visualization</vt:lpstr>
      <vt:lpstr>Bubble Sort Visualization</vt:lpstr>
      <vt:lpstr>Bubble Sort Visualization</vt:lpstr>
      <vt:lpstr>Bubble Sort Visualization</vt:lpstr>
      <vt:lpstr>Bubble Sort Visualization</vt:lpstr>
      <vt:lpstr>Bubble Sort Visualization</vt:lpstr>
      <vt:lpstr>Bubble Sort Visualization</vt:lpstr>
      <vt:lpstr>Bubble Sort Visualization</vt:lpstr>
      <vt:lpstr>Bubble Sort Visualization</vt:lpstr>
      <vt:lpstr>Bubble Sort Visualization</vt:lpstr>
      <vt:lpstr>Bubble Sort Visualization</vt:lpstr>
      <vt:lpstr>Bubble Sort Visualization</vt:lpstr>
      <vt:lpstr>Bubble Sort Visualization</vt:lpstr>
      <vt:lpstr>Bubble Sort Visualization</vt:lpstr>
      <vt:lpstr>Bubble Sort Visualization</vt:lpstr>
      <vt:lpstr>Bubble Sort Visualization</vt:lpstr>
      <vt:lpstr>Bubble Sort Visualization</vt:lpstr>
      <vt:lpstr>Bubble Sort Visualization</vt:lpstr>
      <vt:lpstr>Bubble Sort Visualization</vt:lpstr>
      <vt:lpstr>Bubble Sort Visualization</vt:lpstr>
      <vt:lpstr>Bubble Sort Visualization</vt:lpstr>
      <vt:lpstr>Bubble Sort Visualization</vt:lpstr>
      <vt:lpstr>Bubble Sort Code</vt:lpstr>
      <vt:lpstr>Comparing Sorting Algorithms</vt:lpstr>
      <vt:lpstr>What is algorithm complexity?</vt:lpstr>
      <vt:lpstr>Comparing Sorting Algorithms (2)</vt:lpstr>
      <vt:lpstr>Why should we analyze algorithms?</vt:lpstr>
      <vt:lpstr>Searching Algorithms</vt:lpstr>
      <vt:lpstr>Searching Algorithm </vt:lpstr>
      <vt:lpstr>Linear Search</vt:lpstr>
      <vt:lpstr>Linear Search Visualization</vt:lpstr>
      <vt:lpstr>Linear Search Visualization</vt:lpstr>
      <vt:lpstr>Linear Search Visualization</vt:lpstr>
      <vt:lpstr>Linear Search Visualization</vt:lpstr>
      <vt:lpstr>Linear Search Visualization</vt:lpstr>
      <vt:lpstr>Linear Search Visualization</vt:lpstr>
      <vt:lpstr>Binary Search</vt:lpstr>
      <vt:lpstr>Binary Search Visualization</vt:lpstr>
      <vt:lpstr>Binary Search Visualization</vt:lpstr>
      <vt:lpstr>Binary Search Visualization</vt:lpstr>
      <vt:lpstr>Binary Search Visualization</vt:lpstr>
      <vt:lpstr>Binary Search</vt:lpstr>
      <vt:lpstr>Comparing Searching Algorithms </vt:lpstr>
      <vt:lpstr>Practice: Sorting and Searching Algorithms</vt:lpstr>
      <vt:lpstr>Recursion</vt:lpstr>
      <vt:lpstr>Array Sum – Example</vt:lpstr>
      <vt:lpstr>What is Recursion?</vt:lpstr>
      <vt:lpstr>Array Sum – Example</vt:lpstr>
      <vt:lpstr>Problem: Array Sum</vt:lpstr>
      <vt:lpstr>Solution: Array Sum</vt:lpstr>
      <vt:lpstr>Problem: Recursive Factorial</vt:lpstr>
      <vt:lpstr>Solution: Recursive Factorial</vt:lpstr>
      <vt:lpstr>Recursion Pre-Actions and Post-Actions</vt:lpstr>
      <vt:lpstr>Problem: Recursive Drawing</vt:lpstr>
      <vt:lpstr>Solution: Recursive Drawing</vt:lpstr>
      <vt:lpstr>Performance: Recursion vs. Iteration</vt:lpstr>
      <vt:lpstr>Infinite Recursion</vt:lpstr>
      <vt:lpstr>Practice: Recursion</vt:lpstr>
      <vt:lpstr>Summary</vt:lpstr>
      <vt:lpstr>Data Representation and Manipulation</vt:lpstr>
      <vt:lpstr>Trainings @ Software University (SoftUni)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Representation and Manipulation</dc:title>
  <dc:subject>Java Advanced – Practical Training Course @ SoftUni</dc:subject>
  <dc:creator/>
  <cp:keywords>Java, programming, Software University, SoftUni, programming, coding, software development, education, training, course</cp:keywords>
  <dc:description>Java Advanced Course @ SoftUni – https://softuni.bg/courses/java-advanced</dc:description>
  <cp:lastModifiedBy/>
  <cp:revision>1</cp:revision>
  <dcterms:created xsi:type="dcterms:W3CDTF">2014-01-02T17:00:34Z</dcterms:created>
  <dcterms:modified xsi:type="dcterms:W3CDTF">2017-09-28T10:20:31Z</dcterms:modified>
  <cp:category>programming, software engineering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